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8" r:id="rId3"/>
    <p:sldId id="257" r:id="rId4"/>
    <p:sldId id="272" r:id="rId5"/>
    <p:sldId id="271" r:id="rId6"/>
    <p:sldId id="278" r:id="rId7"/>
    <p:sldId id="273" r:id="rId8"/>
    <p:sldId id="279" r:id="rId9"/>
    <p:sldId id="274" r:id="rId10"/>
    <p:sldId id="277" r:id="rId11"/>
    <p:sldId id="275" r:id="rId12"/>
    <p:sldId id="276" r:id="rId13"/>
    <p:sldId id="269" r:id="rId14"/>
    <p:sldId id="270"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14229F7-D2CE-4500-BA62-F1AB219CF56A}" type="doc">
      <dgm:prSet loTypeId="urn:microsoft.com/office/officeart/2005/8/layout/process5" loCatId="process" qsTypeId="urn:microsoft.com/office/officeart/2005/8/quickstyle/simple1" qsCatId="simple" csTypeId="urn:microsoft.com/office/officeart/2005/8/colors/accent1_2" csCatId="accent1" phldr="1"/>
      <dgm:spPr/>
      <dgm:t>
        <a:bodyPr/>
        <a:lstStyle/>
        <a:p>
          <a:endParaRPr lang="en-US"/>
        </a:p>
      </dgm:t>
    </dgm:pt>
    <dgm:pt modelId="{9350DCE7-CE9B-4FEF-89F7-FD8E09DE59D0}">
      <dgm:prSet phldrT="[Text]"/>
      <dgm:spPr/>
      <dgm:t>
        <a:bodyPr/>
        <a:lstStyle/>
        <a:p>
          <a:r>
            <a:rPr lang="en-US" dirty="0" smtClean="0"/>
            <a:t>Dean</a:t>
          </a:r>
          <a:endParaRPr lang="en-US" dirty="0"/>
        </a:p>
      </dgm:t>
    </dgm:pt>
    <dgm:pt modelId="{C8DC9696-36F5-4187-8FF9-EEDF080A5E5C}" type="parTrans" cxnId="{0BD76703-2601-49FF-854F-86158577A7B2}">
      <dgm:prSet/>
      <dgm:spPr/>
      <dgm:t>
        <a:bodyPr/>
        <a:lstStyle/>
        <a:p>
          <a:endParaRPr lang="en-US"/>
        </a:p>
      </dgm:t>
    </dgm:pt>
    <dgm:pt modelId="{EA0DB8EC-1B69-4C97-A596-FA14F22FA90A}" type="sibTrans" cxnId="{0BD76703-2601-49FF-854F-86158577A7B2}">
      <dgm:prSet/>
      <dgm:spPr/>
      <dgm:t>
        <a:bodyPr/>
        <a:lstStyle/>
        <a:p>
          <a:endParaRPr lang="en-US"/>
        </a:p>
      </dgm:t>
    </dgm:pt>
    <dgm:pt modelId="{C22E3E2C-44A6-468F-A8BD-9D32D4C261B6}">
      <dgm:prSet phldrT="[Text]"/>
      <dgm:spPr/>
      <dgm:t>
        <a:bodyPr/>
        <a:lstStyle/>
        <a:p>
          <a:r>
            <a:rPr lang="en-US" dirty="0" smtClean="0"/>
            <a:t>Mr. XYZ</a:t>
          </a:r>
          <a:endParaRPr lang="en-US" dirty="0"/>
        </a:p>
      </dgm:t>
    </dgm:pt>
    <dgm:pt modelId="{F2479F42-BBC7-4A9D-B6C6-16105C7C30A4}" type="parTrans" cxnId="{7A4BF5D6-126A-4E76-8B0C-F57BBC1F3766}">
      <dgm:prSet/>
      <dgm:spPr/>
      <dgm:t>
        <a:bodyPr/>
        <a:lstStyle/>
        <a:p>
          <a:endParaRPr lang="en-US"/>
        </a:p>
      </dgm:t>
    </dgm:pt>
    <dgm:pt modelId="{C8CD1E26-A744-4BF6-9113-690435C4EED3}" type="sibTrans" cxnId="{7A4BF5D6-126A-4E76-8B0C-F57BBC1F3766}">
      <dgm:prSet/>
      <dgm:spPr/>
      <dgm:t>
        <a:bodyPr/>
        <a:lstStyle/>
        <a:p>
          <a:endParaRPr lang="en-US"/>
        </a:p>
      </dgm:t>
    </dgm:pt>
    <dgm:pt modelId="{5977BD2E-9662-4541-AE9B-5D2CFD0EC1E7}">
      <dgm:prSet phldrT="[Text]"/>
      <dgm:spPr/>
      <dgm:t>
        <a:bodyPr/>
        <a:lstStyle/>
        <a:p>
          <a:r>
            <a:rPr lang="en-US" dirty="0" smtClean="0"/>
            <a:t>Mr. PQR</a:t>
          </a:r>
          <a:endParaRPr lang="en-US" dirty="0"/>
        </a:p>
      </dgm:t>
    </dgm:pt>
    <dgm:pt modelId="{3EE06707-6BCD-41DD-8E3C-292054A29D36}" type="parTrans" cxnId="{6604F811-5E8F-46A7-9FA5-C74718B40F54}">
      <dgm:prSet/>
      <dgm:spPr/>
      <dgm:t>
        <a:bodyPr/>
        <a:lstStyle/>
        <a:p>
          <a:endParaRPr lang="en-US"/>
        </a:p>
      </dgm:t>
    </dgm:pt>
    <dgm:pt modelId="{FE1057C3-4078-4FA3-BE04-BC73A661B3DC}" type="sibTrans" cxnId="{6604F811-5E8F-46A7-9FA5-C74718B40F54}">
      <dgm:prSet/>
      <dgm:spPr/>
      <dgm:t>
        <a:bodyPr/>
        <a:lstStyle/>
        <a:p>
          <a:endParaRPr lang="en-US"/>
        </a:p>
      </dgm:t>
    </dgm:pt>
    <dgm:pt modelId="{8ECD4F63-B5CF-4ADC-B79F-F4C77A4CDF12}">
      <dgm:prSet phldrT="[Text]"/>
      <dgm:spPr/>
      <dgm:t>
        <a:bodyPr/>
        <a:lstStyle/>
        <a:p>
          <a:r>
            <a:rPr lang="en-US" dirty="0" smtClean="0"/>
            <a:t>Let me Talk to the DEAN!</a:t>
          </a:r>
          <a:endParaRPr lang="en-US" dirty="0"/>
        </a:p>
      </dgm:t>
    </dgm:pt>
    <dgm:pt modelId="{AE0575A8-3919-4C89-9E6E-F25A92A903DD}" type="parTrans" cxnId="{8217C423-F2D4-4E14-B9D2-BB74116AA49F}">
      <dgm:prSet/>
      <dgm:spPr/>
      <dgm:t>
        <a:bodyPr/>
        <a:lstStyle/>
        <a:p>
          <a:endParaRPr lang="en-US"/>
        </a:p>
      </dgm:t>
    </dgm:pt>
    <dgm:pt modelId="{FF6C04CF-D0AF-4EDB-9DBE-38FBBC333EF7}" type="sibTrans" cxnId="{8217C423-F2D4-4E14-B9D2-BB74116AA49F}">
      <dgm:prSet/>
      <dgm:spPr/>
      <dgm:t>
        <a:bodyPr/>
        <a:lstStyle/>
        <a:p>
          <a:endParaRPr lang="en-US"/>
        </a:p>
      </dgm:t>
    </dgm:pt>
    <dgm:pt modelId="{2094D4F3-3058-4D8A-9834-A96D4B234987}">
      <dgm:prSet phldrT="[Text]"/>
      <dgm:spPr/>
      <dgm:t>
        <a:bodyPr/>
        <a:lstStyle/>
        <a:p>
          <a:r>
            <a:rPr lang="en-US" dirty="0" smtClean="0"/>
            <a:t>Mr. MNO</a:t>
          </a:r>
          <a:endParaRPr lang="en-US" dirty="0"/>
        </a:p>
      </dgm:t>
    </dgm:pt>
    <dgm:pt modelId="{E92B0FFA-0295-43A2-91A3-09C9046B78FD}" type="parTrans" cxnId="{5E6DB5AC-6CF8-4939-9B6B-588A0391CD84}">
      <dgm:prSet/>
      <dgm:spPr/>
      <dgm:t>
        <a:bodyPr/>
        <a:lstStyle/>
        <a:p>
          <a:endParaRPr lang="en-US"/>
        </a:p>
      </dgm:t>
    </dgm:pt>
    <dgm:pt modelId="{0822EBE0-7C6B-4943-A7E7-D745B3AA5D27}" type="sibTrans" cxnId="{5E6DB5AC-6CF8-4939-9B6B-588A0391CD84}">
      <dgm:prSet/>
      <dgm:spPr/>
      <dgm:t>
        <a:bodyPr/>
        <a:lstStyle/>
        <a:p>
          <a:endParaRPr lang="en-US"/>
        </a:p>
      </dgm:t>
    </dgm:pt>
    <dgm:pt modelId="{8BDAF4DB-E35B-43CB-93F9-21EAE9B857E5}" type="pres">
      <dgm:prSet presAssocID="{114229F7-D2CE-4500-BA62-F1AB219CF56A}" presName="diagram" presStyleCnt="0">
        <dgm:presLayoutVars>
          <dgm:dir/>
          <dgm:resizeHandles val="exact"/>
        </dgm:presLayoutVars>
      </dgm:prSet>
      <dgm:spPr/>
      <dgm:t>
        <a:bodyPr/>
        <a:lstStyle/>
        <a:p>
          <a:endParaRPr lang="en-US"/>
        </a:p>
      </dgm:t>
    </dgm:pt>
    <dgm:pt modelId="{E621DA42-9980-45E4-8CCC-1B3DAA4D31B5}" type="pres">
      <dgm:prSet presAssocID="{9350DCE7-CE9B-4FEF-89F7-FD8E09DE59D0}" presName="node" presStyleLbl="node1" presStyleIdx="0" presStyleCnt="5">
        <dgm:presLayoutVars>
          <dgm:bulletEnabled val="1"/>
        </dgm:presLayoutVars>
      </dgm:prSet>
      <dgm:spPr/>
      <dgm:t>
        <a:bodyPr/>
        <a:lstStyle/>
        <a:p>
          <a:endParaRPr lang="en-US"/>
        </a:p>
      </dgm:t>
    </dgm:pt>
    <dgm:pt modelId="{686E842D-924D-4376-80C3-D34AA6C78CAF}" type="pres">
      <dgm:prSet presAssocID="{EA0DB8EC-1B69-4C97-A596-FA14F22FA90A}" presName="sibTrans" presStyleLbl="sibTrans2D1" presStyleIdx="0" presStyleCnt="4"/>
      <dgm:spPr/>
      <dgm:t>
        <a:bodyPr/>
        <a:lstStyle/>
        <a:p>
          <a:endParaRPr lang="en-US"/>
        </a:p>
      </dgm:t>
    </dgm:pt>
    <dgm:pt modelId="{B98C31E1-8E4C-41FE-B4A5-D3855BB276B3}" type="pres">
      <dgm:prSet presAssocID="{EA0DB8EC-1B69-4C97-A596-FA14F22FA90A}" presName="connectorText" presStyleLbl="sibTrans2D1" presStyleIdx="0" presStyleCnt="4"/>
      <dgm:spPr/>
      <dgm:t>
        <a:bodyPr/>
        <a:lstStyle/>
        <a:p>
          <a:endParaRPr lang="en-US"/>
        </a:p>
      </dgm:t>
    </dgm:pt>
    <dgm:pt modelId="{66D6EF04-2C34-4C1B-BCB1-457B8119630C}" type="pres">
      <dgm:prSet presAssocID="{C22E3E2C-44A6-468F-A8BD-9D32D4C261B6}" presName="node" presStyleLbl="node1" presStyleIdx="1" presStyleCnt="5">
        <dgm:presLayoutVars>
          <dgm:bulletEnabled val="1"/>
        </dgm:presLayoutVars>
      </dgm:prSet>
      <dgm:spPr/>
      <dgm:t>
        <a:bodyPr/>
        <a:lstStyle/>
        <a:p>
          <a:endParaRPr lang="en-US"/>
        </a:p>
      </dgm:t>
    </dgm:pt>
    <dgm:pt modelId="{4BA75F3B-7F10-43ED-8591-54686FA6AF79}" type="pres">
      <dgm:prSet presAssocID="{C8CD1E26-A744-4BF6-9113-690435C4EED3}" presName="sibTrans" presStyleLbl="sibTrans2D1" presStyleIdx="1" presStyleCnt="4"/>
      <dgm:spPr/>
      <dgm:t>
        <a:bodyPr/>
        <a:lstStyle/>
        <a:p>
          <a:endParaRPr lang="en-US"/>
        </a:p>
      </dgm:t>
    </dgm:pt>
    <dgm:pt modelId="{9C9F7BCD-B972-4C4E-AAD6-29F093A8EBC0}" type="pres">
      <dgm:prSet presAssocID="{C8CD1E26-A744-4BF6-9113-690435C4EED3}" presName="connectorText" presStyleLbl="sibTrans2D1" presStyleIdx="1" presStyleCnt="4"/>
      <dgm:spPr/>
      <dgm:t>
        <a:bodyPr/>
        <a:lstStyle/>
        <a:p>
          <a:endParaRPr lang="en-US"/>
        </a:p>
      </dgm:t>
    </dgm:pt>
    <dgm:pt modelId="{38EF5118-3D5A-448C-946E-FEDDFA21F3CD}" type="pres">
      <dgm:prSet presAssocID="{5977BD2E-9662-4541-AE9B-5D2CFD0EC1E7}" presName="node" presStyleLbl="node1" presStyleIdx="2" presStyleCnt="5">
        <dgm:presLayoutVars>
          <dgm:bulletEnabled val="1"/>
        </dgm:presLayoutVars>
      </dgm:prSet>
      <dgm:spPr/>
      <dgm:t>
        <a:bodyPr/>
        <a:lstStyle/>
        <a:p>
          <a:endParaRPr lang="en-US"/>
        </a:p>
      </dgm:t>
    </dgm:pt>
    <dgm:pt modelId="{070111F4-41ED-4EF8-9EB8-4EA14272223E}" type="pres">
      <dgm:prSet presAssocID="{FE1057C3-4078-4FA3-BE04-BC73A661B3DC}" presName="sibTrans" presStyleLbl="sibTrans2D1" presStyleIdx="2" presStyleCnt="4"/>
      <dgm:spPr/>
      <dgm:t>
        <a:bodyPr/>
        <a:lstStyle/>
        <a:p>
          <a:endParaRPr lang="en-US"/>
        </a:p>
      </dgm:t>
    </dgm:pt>
    <dgm:pt modelId="{384B4F0A-26A6-4548-A341-D2338F02AF4B}" type="pres">
      <dgm:prSet presAssocID="{FE1057C3-4078-4FA3-BE04-BC73A661B3DC}" presName="connectorText" presStyleLbl="sibTrans2D1" presStyleIdx="2" presStyleCnt="4"/>
      <dgm:spPr/>
      <dgm:t>
        <a:bodyPr/>
        <a:lstStyle/>
        <a:p>
          <a:endParaRPr lang="en-US"/>
        </a:p>
      </dgm:t>
    </dgm:pt>
    <dgm:pt modelId="{DEB451A2-572E-4723-8183-046A9EA70590}" type="pres">
      <dgm:prSet presAssocID="{8ECD4F63-B5CF-4ADC-B79F-F4C77A4CDF12}" presName="node" presStyleLbl="node1" presStyleIdx="3" presStyleCnt="5">
        <dgm:presLayoutVars>
          <dgm:bulletEnabled val="1"/>
        </dgm:presLayoutVars>
      </dgm:prSet>
      <dgm:spPr/>
      <dgm:t>
        <a:bodyPr/>
        <a:lstStyle/>
        <a:p>
          <a:endParaRPr lang="en-US"/>
        </a:p>
      </dgm:t>
    </dgm:pt>
    <dgm:pt modelId="{B645E85E-8F40-4978-9E52-7DA6C9667CA3}" type="pres">
      <dgm:prSet presAssocID="{FF6C04CF-D0AF-4EDB-9DBE-38FBBC333EF7}" presName="sibTrans" presStyleLbl="sibTrans2D1" presStyleIdx="3" presStyleCnt="4"/>
      <dgm:spPr/>
      <dgm:t>
        <a:bodyPr/>
        <a:lstStyle/>
        <a:p>
          <a:endParaRPr lang="en-US"/>
        </a:p>
      </dgm:t>
    </dgm:pt>
    <dgm:pt modelId="{356B73CB-6824-4670-97B1-297FC8F2F326}" type="pres">
      <dgm:prSet presAssocID="{FF6C04CF-D0AF-4EDB-9DBE-38FBBC333EF7}" presName="connectorText" presStyleLbl="sibTrans2D1" presStyleIdx="3" presStyleCnt="4"/>
      <dgm:spPr/>
      <dgm:t>
        <a:bodyPr/>
        <a:lstStyle/>
        <a:p>
          <a:endParaRPr lang="en-US"/>
        </a:p>
      </dgm:t>
    </dgm:pt>
    <dgm:pt modelId="{B9F1DBA4-9831-4436-BBC4-730F9F6BE2D2}" type="pres">
      <dgm:prSet presAssocID="{2094D4F3-3058-4D8A-9834-A96D4B234987}" presName="node" presStyleLbl="node1" presStyleIdx="4" presStyleCnt="5">
        <dgm:presLayoutVars>
          <dgm:bulletEnabled val="1"/>
        </dgm:presLayoutVars>
      </dgm:prSet>
      <dgm:spPr/>
      <dgm:t>
        <a:bodyPr/>
        <a:lstStyle/>
        <a:p>
          <a:endParaRPr lang="en-US"/>
        </a:p>
      </dgm:t>
    </dgm:pt>
  </dgm:ptLst>
  <dgm:cxnLst>
    <dgm:cxn modelId="{00523CD0-505C-46D1-8918-787603CA2645}" type="presOf" srcId="{114229F7-D2CE-4500-BA62-F1AB219CF56A}" destId="{8BDAF4DB-E35B-43CB-93F9-21EAE9B857E5}" srcOrd="0" destOrd="0" presId="urn:microsoft.com/office/officeart/2005/8/layout/process5"/>
    <dgm:cxn modelId="{5E6DB5AC-6CF8-4939-9B6B-588A0391CD84}" srcId="{114229F7-D2CE-4500-BA62-F1AB219CF56A}" destId="{2094D4F3-3058-4D8A-9834-A96D4B234987}" srcOrd="4" destOrd="0" parTransId="{E92B0FFA-0295-43A2-91A3-09C9046B78FD}" sibTransId="{0822EBE0-7C6B-4943-A7E7-D745B3AA5D27}"/>
    <dgm:cxn modelId="{D2816A1F-CDA2-4724-AB67-AD78D56D513A}" type="presOf" srcId="{5977BD2E-9662-4541-AE9B-5D2CFD0EC1E7}" destId="{38EF5118-3D5A-448C-946E-FEDDFA21F3CD}" srcOrd="0" destOrd="0" presId="urn:microsoft.com/office/officeart/2005/8/layout/process5"/>
    <dgm:cxn modelId="{1DA43025-45D7-4706-989D-335790FB1937}" type="presOf" srcId="{C8CD1E26-A744-4BF6-9113-690435C4EED3}" destId="{4BA75F3B-7F10-43ED-8591-54686FA6AF79}" srcOrd="0" destOrd="0" presId="urn:microsoft.com/office/officeart/2005/8/layout/process5"/>
    <dgm:cxn modelId="{6604F811-5E8F-46A7-9FA5-C74718B40F54}" srcId="{114229F7-D2CE-4500-BA62-F1AB219CF56A}" destId="{5977BD2E-9662-4541-AE9B-5D2CFD0EC1E7}" srcOrd="2" destOrd="0" parTransId="{3EE06707-6BCD-41DD-8E3C-292054A29D36}" sibTransId="{FE1057C3-4078-4FA3-BE04-BC73A661B3DC}"/>
    <dgm:cxn modelId="{8BA334D3-A176-4098-9505-6D15F2551625}" type="presOf" srcId="{FF6C04CF-D0AF-4EDB-9DBE-38FBBC333EF7}" destId="{B645E85E-8F40-4978-9E52-7DA6C9667CA3}" srcOrd="0" destOrd="0" presId="urn:microsoft.com/office/officeart/2005/8/layout/process5"/>
    <dgm:cxn modelId="{8217C423-F2D4-4E14-B9D2-BB74116AA49F}" srcId="{114229F7-D2CE-4500-BA62-F1AB219CF56A}" destId="{8ECD4F63-B5CF-4ADC-B79F-F4C77A4CDF12}" srcOrd="3" destOrd="0" parTransId="{AE0575A8-3919-4C89-9E6E-F25A92A903DD}" sibTransId="{FF6C04CF-D0AF-4EDB-9DBE-38FBBC333EF7}"/>
    <dgm:cxn modelId="{7EFE2C9A-1091-47F0-83FD-E5DD59EB5760}" type="presOf" srcId="{8ECD4F63-B5CF-4ADC-B79F-F4C77A4CDF12}" destId="{DEB451A2-572E-4723-8183-046A9EA70590}" srcOrd="0" destOrd="0" presId="urn:microsoft.com/office/officeart/2005/8/layout/process5"/>
    <dgm:cxn modelId="{FAB9D316-1C5E-4996-AF62-F1C5986C4E55}" type="presOf" srcId="{FE1057C3-4078-4FA3-BE04-BC73A661B3DC}" destId="{070111F4-41ED-4EF8-9EB8-4EA14272223E}" srcOrd="0" destOrd="0" presId="urn:microsoft.com/office/officeart/2005/8/layout/process5"/>
    <dgm:cxn modelId="{D7386ED4-5CE6-4415-BBBF-7F32B1BB26F7}" type="presOf" srcId="{C8CD1E26-A744-4BF6-9113-690435C4EED3}" destId="{9C9F7BCD-B972-4C4E-AAD6-29F093A8EBC0}" srcOrd="1" destOrd="0" presId="urn:microsoft.com/office/officeart/2005/8/layout/process5"/>
    <dgm:cxn modelId="{32AB7E89-0DC8-4515-BC20-F3E80E858665}" type="presOf" srcId="{EA0DB8EC-1B69-4C97-A596-FA14F22FA90A}" destId="{B98C31E1-8E4C-41FE-B4A5-D3855BB276B3}" srcOrd="1" destOrd="0" presId="urn:microsoft.com/office/officeart/2005/8/layout/process5"/>
    <dgm:cxn modelId="{340CF158-5864-4A36-9B49-23C1145EBB60}" type="presOf" srcId="{FF6C04CF-D0AF-4EDB-9DBE-38FBBC333EF7}" destId="{356B73CB-6824-4670-97B1-297FC8F2F326}" srcOrd="1" destOrd="0" presId="urn:microsoft.com/office/officeart/2005/8/layout/process5"/>
    <dgm:cxn modelId="{0BD76703-2601-49FF-854F-86158577A7B2}" srcId="{114229F7-D2CE-4500-BA62-F1AB219CF56A}" destId="{9350DCE7-CE9B-4FEF-89F7-FD8E09DE59D0}" srcOrd="0" destOrd="0" parTransId="{C8DC9696-36F5-4187-8FF9-EEDF080A5E5C}" sibTransId="{EA0DB8EC-1B69-4C97-A596-FA14F22FA90A}"/>
    <dgm:cxn modelId="{5F259CB9-45B4-412D-AA92-139C7D6F85ED}" type="presOf" srcId="{FE1057C3-4078-4FA3-BE04-BC73A661B3DC}" destId="{384B4F0A-26A6-4548-A341-D2338F02AF4B}" srcOrd="1" destOrd="0" presId="urn:microsoft.com/office/officeart/2005/8/layout/process5"/>
    <dgm:cxn modelId="{12427DCC-971E-400D-A1C2-E1AC9B094544}" type="presOf" srcId="{EA0DB8EC-1B69-4C97-A596-FA14F22FA90A}" destId="{686E842D-924D-4376-80C3-D34AA6C78CAF}" srcOrd="0" destOrd="0" presId="urn:microsoft.com/office/officeart/2005/8/layout/process5"/>
    <dgm:cxn modelId="{AF9E77C6-3BFE-43BB-A0DC-D98BEBC12822}" type="presOf" srcId="{2094D4F3-3058-4D8A-9834-A96D4B234987}" destId="{B9F1DBA4-9831-4436-BBC4-730F9F6BE2D2}" srcOrd="0" destOrd="0" presId="urn:microsoft.com/office/officeart/2005/8/layout/process5"/>
    <dgm:cxn modelId="{659F837F-92C9-4DE5-84C8-033F7D96110F}" type="presOf" srcId="{C22E3E2C-44A6-468F-A8BD-9D32D4C261B6}" destId="{66D6EF04-2C34-4C1B-BCB1-457B8119630C}" srcOrd="0" destOrd="0" presId="urn:microsoft.com/office/officeart/2005/8/layout/process5"/>
    <dgm:cxn modelId="{AAD0BA67-5867-469A-BA1D-FCD9C8EE79E9}" type="presOf" srcId="{9350DCE7-CE9B-4FEF-89F7-FD8E09DE59D0}" destId="{E621DA42-9980-45E4-8CCC-1B3DAA4D31B5}" srcOrd="0" destOrd="0" presId="urn:microsoft.com/office/officeart/2005/8/layout/process5"/>
    <dgm:cxn modelId="{7A4BF5D6-126A-4E76-8B0C-F57BBC1F3766}" srcId="{114229F7-D2CE-4500-BA62-F1AB219CF56A}" destId="{C22E3E2C-44A6-468F-A8BD-9D32D4C261B6}" srcOrd="1" destOrd="0" parTransId="{F2479F42-BBC7-4A9D-B6C6-16105C7C30A4}" sibTransId="{C8CD1E26-A744-4BF6-9113-690435C4EED3}"/>
    <dgm:cxn modelId="{F86F82F8-E7B8-4055-BF43-94B2B8141EB6}" type="presParOf" srcId="{8BDAF4DB-E35B-43CB-93F9-21EAE9B857E5}" destId="{E621DA42-9980-45E4-8CCC-1B3DAA4D31B5}" srcOrd="0" destOrd="0" presId="urn:microsoft.com/office/officeart/2005/8/layout/process5"/>
    <dgm:cxn modelId="{5C7F3F67-857D-4DD7-BD11-74B54EC50268}" type="presParOf" srcId="{8BDAF4DB-E35B-43CB-93F9-21EAE9B857E5}" destId="{686E842D-924D-4376-80C3-D34AA6C78CAF}" srcOrd="1" destOrd="0" presId="urn:microsoft.com/office/officeart/2005/8/layout/process5"/>
    <dgm:cxn modelId="{012DD464-5774-4CC2-B0CC-746FD4D643ED}" type="presParOf" srcId="{686E842D-924D-4376-80C3-D34AA6C78CAF}" destId="{B98C31E1-8E4C-41FE-B4A5-D3855BB276B3}" srcOrd="0" destOrd="0" presId="urn:microsoft.com/office/officeart/2005/8/layout/process5"/>
    <dgm:cxn modelId="{F44FF38D-F80E-4A83-B6F5-03CF3C14CF58}" type="presParOf" srcId="{8BDAF4DB-E35B-43CB-93F9-21EAE9B857E5}" destId="{66D6EF04-2C34-4C1B-BCB1-457B8119630C}" srcOrd="2" destOrd="0" presId="urn:microsoft.com/office/officeart/2005/8/layout/process5"/>
    <dgm:cxn modelId="{16D5AC6F-A157-4D76-8F94-F10544A73A3D}" type="presParOf" srcId="{8BDAF4DB-E35B-43CB-93F9-21EAE9B857E5}" destId="{4BA75F3B-7F10-43ED-8591-54686FA6AF79}" srcOrd="3" destOrd="0" presId="urn:microsoft.com/office/officeart/2005/8/layout/process5"/>
    <dgm:cxn modelId="{4425D3AD-A59A-4C99-BFB8-2BDF0BAADD8D}" type="presParOf" srcId="{4BA75F3B-7F10-43ED-8591-54686FA6AF79}" destId="{9C9F7BCD-B972-4C4E-AAD6-29F093A8EBC0}" srcOrd="0" destOrd="0" presId="urn:microsoft.com/office/officeart/2005/8/layout/process5"/>
    <dgm:cxn modelId="{C2626FFF-BFAA-4C0C-9087-94209013D3C9}" type="presParOf" srcId="{8BDAF4DB-E35B-43CB-93F9-21EAE9B857E5}" destId="{38EF5118-3D5A-448C-946E-FEDDFA21F3CD}" srcOrd="4" destOrd="0" presId="urn:microsoft.com/office/officeart/2005/8/layout/process5"/>
    <dgm:cxn modelId="{FC382E84-DAF2-41D2-96A9-C3023EBD1588}" type="presParOf" srcId="{8BDAF4DB-E35B-43CB-93F9-21EAE9B857E5}" destId="{070111F4-41ED-4EF8-9EB8-4EA14272223E}" srcOrd="5" destOrd="0" presId="urn:microsoft.com/office/officeart/2005/8/layout/process5"/>
    <dgm:cxn modelId="{8E89688B-817D-4326-822C-16B1B1E3B3B3}" type="presParOf" srcId="{070111F4-41ED-4EF8-9EB8-4EA14272223E}" destId="{384B4F0A-26A6-4548-A341-D2338F02AF4B}" srcOrd="0" destOrd="0" presId="urn:microsoft.com/office/officeart/2005/8/layout/process5"/>
    <dgm:cxn modelId="{F21FE93E-F461-4302-A1A0-D0D6BB665E1D}" type="presParOf" srcId="{8BDAF4DB-E35B-43CB-93F9-21EAE9B857E5}" destId="{DEB451A2-572E-4723-8183-046A9EA70590}" srcOrd="6" destOrd="0" presId="urn:microsoft.com/office/officeart/2005/8/layout/process5"/>
    <dgm:cxn modelId="{0367BFF7-EBAA-475A-95D6-233870EB0271}" type="presParOf" srcId="{8BDAF4DB-E35B-43CB-93F9-21EAE9B857E5}" destId="{B645E85E-8F40-4978-9E52-7DA6C9667CA3}" srcOrd="7" destOrd="0" presId="urn:microsoft.com/office/officeart/2005/8/layout/process5"/>
    <dgm:cxn modelId="{E5A24FE3-9D18-4E27-820D-39CCC9BE9849}" type="presParOf" srcId="{B645E85E-8F40-4978-9E52-7DA6C9667CA3}" destId="{356B73CB-6824-4670-97B1-297FC8F2F326}" srcOrd="0" destOrd="0" presId="urn:microsoft.com/office/officeart/2005/8/layout/process5"/>
    <dgm:cxn modelId="{3C1AD383-512B-40BD-9B38-8A03E8A57DF6}" type="presParOf" srcId="{8BDAF4DB-E35B-43CB-93F9-21EAE9B857E5}" destId="{B9F1DBA4-9831-4436-BBC4-730F9F6BE2D2}" srcOrd="8" destOrd="0" presId="urn:microsoft.com/office/officeart/2005/8/layout/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9"/>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42900" y="4960137"/>
            <a:ext cx="5829300" cy="1463040"/>
          </a:xfrm>
        </p:spPr>
        <p:txBody>
          <a:bodyPr anchor="ctr">
            <a:normAutofit/>
          </a:bodyPr>
          <a:lstStyle>
            <a:lvl1pPr algn="r">
              <a:defRPr sz="44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F0D2A45C-FB35-4C9C-BB9D-CC5A84C3348B}" type="datetimeFigureOut">
              <a:rPr lang="en-US" smtClean="0"/>
              <a:pPr/>
              <a:t>9/20/2017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9A6599-142F-4FE2-BF9B-E81759D2E021}" type="slidenum">
              <a:rPr lang="en-US" smtClean="0"/>
              <a:pPr/>
              <a:t>‹#›</a:t>
            </a:fld>
            <a:endParaRPr lang="en-US"/>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14942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0D2A45C-FB35-4C9C-BB9D-CC5A84C3348B}" type="datetimeFigureOut">
              <a:rPr lang="en-US" smtClean="0"/>
              <a:pPr/>
              <a:t>9/20/2017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9A6599-142F-4FE2-BF9B-E81759D2E021}" type="slidenum">
              <a:rPr lang="en-US" smtClean="0"/>
              <a:pPr/>
              <a:t>‹#›</a:t>
            </a:fld>
            <a:endParaRPr lang="en-US"/>
          </a:p>
        </p:txBody>
      </p:sp>
    </p:spTree>
    <p:extLst>
      <p:ext uri="{BB962C8B-B14F-4D97-AF65-F5344CB8AC3E}">
        <p14:creationId xmlns:p14="http://schemas.microsoft.com/office/powerpoint/2010/main" val="21479210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0D2A45C-FB35-4C9C-BB9D-CC5A84C3348B}" type="datetimeFigureOut">
              <a:rPr lang="en-US" smtClean="0"/>
              <a:pPr/>
              <a:t>9/20/2017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9A6599-142F-4FE2-BF9B-E81759D2E021}" type="slidenum">
              <a:rPr lang="en-US" smtClean="0"/>
              <a:pPr/>
              <a:t>‹#›</a:t>
            </a:fld>
            <a:endParaRPr lang="en-US"/>
          </a:p>
        </p:txBody>
      </p:sp>
      <p:cxnSp>
        <p:nvCxnSpPr>
          <p:cNvPr id="7" name="Straight Connector 6"/>
          <p:cNvCxnSpPr/>
          <p:nvPr/>
        </p:nvCxnSpPr>
        <p:spPr>
          <a:xfrm rot="5400000" flipV="1">
            <a:off x="7543800" y="173563"/>
            <a:ext cx="0" cy="6858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873154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0D2A45C-FB35-4C9C-BB9D-CC5A84C3348B}" type="datetimeFigureOut">
              <a:rPr lang="en-US" smtClean="0"/>
              <a:pPr/>
              <a:t>9/20/2017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9A6599-142F-4FE2-BF9B-E81759D2E021}" type="slidenum">
              <a:rPr lang="en-US" smtClean="0"/>
              <a:pPr/>
              <a:t>‹#›</a:t>
            </a:fld>
            <a:endParaRPr lang="en-US"/>
          </a:p>
        </p:txBody>
      </p:sp>
    </p:spTree>
    <p:extLst>
      <p:ext uri="{BB962C8B-B14F-4D97-AF65-F5344CB8AC3E}">
        <p14:creationId xmlns:p14="http://schemas.microsoft.com/office/powerpoint/2010/main" val="3691732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Freeform 10"/>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4960137"/>
            <a:ext cx="5829300" cy="1463040"/>
          </a:xfrm>
        </p:spPr>
        <p:txBody>
          <a:bodyPr anchor="ctr">
            <a:normAutofit/>
          </a:bodyPr>
          <a:lstStyle>
            <a:lvl1pPr algn="r">
              <a:defRPr sz="44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0D2A45C-FB35-4C9C-BB9D-CC5A84C3348B}" type="datetimeFigureOut">
              <a:rPr lang="en-US" smtClean="0"/>
              <a:pPr/>
              <a:t>9/20/2017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9A6599-142F-4FE2-BF9B-E81759D2E021}" type="slidenum">
              <a:rPr lang="en-US" smtClean="0"/>
              <a:pPr/>
              <a:t>‹#›</a:t>
            </a:fld>
            <a:endParaRPr lang="en-US"/>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244334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0D2A45C-FB35-4C9C-BB9D-CC5A84C3348B}" type="datetimeFigureOut">
              <a:rPr lang="en-US" smtClean="0"/>
              <a:pPr/>
              <a:t>9/20/2017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9A6599-142F-4FE2-BF9B-E81759D2E021}" type="slidenum">
              <a:rPr lang="en-US" smtClean="0"/>
              <a:pPr/>
              <a:t>‹#›</a:t>
            </a:fld>
            <a:endParaRPr lang="en-US"/>
          </a:p>
        </p:txBody>
      </p:sp>
    </p:spTree>
    <p:extLst>
      <p:ext uri="{BB962C8B-B14F-4D97-AF65-F5344CB8AC3E}">
        <p14:creationId xmlns:p14="http://schemas.microsoft.com/office/powerpoint/2010/main" val="8677128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68096" y="2967788"/>
            <a:ext cx="356616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4491990" y="2967788"/>
            <a:ext cx="356616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0D2A45C-FB35-4C9C-BB9D-CC5A84C3348B}" type="datetimeFigureOut">
              <a:rPr lang="en-US" smtClean="0"/>
              <a:pPr/>
              <a:t>9/20/2017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D9A6599-142F-4FE2-BF9B-E81759D2E021}" type="slidenum">
              <a:rPr lang="en-US" smtClean="0"/>
              <a:pPr/>
              <a:t>‹#›</a:t>
            </a:fld>
            <a:endParaRPr lang="en-US"/>
          </a:p>
        </p:txBody>
      </p:sp>
    </p:spTree>
    <p:extLst>
      <p:ext uri="{BB962C8B-B14F-4D97-AF65-F5344CB8AC3E}">
        <p14:creationId xmlns:p14="http://schemas.microsoft.com/office/powerpoint/2010/main" val="12658401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0D2A45C-FB35-4C9C-BB9D-CC5A84C3348B}" type="datetimeFigureOut">
              <a:rPr lang="en-US" smtClean="0"/>
              <a:pPr/>
              <a:t>9/20/2017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D9A6599-142F-4FE2-BF9B-E81759D2E021}" type="slidenum">
              <a:rPr lang="en-US" smtClean="0"/>
              <a:pPr/>
              <a:t>‹#›</a:t>
            </a:fld>
            <a:endParaRPr lang="en-US"/>
          </a:p>
        </p:txBody>
      </p:sp>
    </p:spTree>
    <p:extLst>
      <p:ext uri="{BB962C8B-B14F-4D97-AF65-F5344CB8AC3E}">
        <p14:creationId xmlns:p14="http://schemas.microsoft.com/office/powerpoint/2010/main" val="6517787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D2A45C-FB35-4C9C-BB9D-CC5A84C3348B}" type="datetimeFigureOut">
              <a:rPr lang="en-US" smtClean="0"/>
              <a:pPr/>
              <a:t>9/20/2017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D9A6599-142F-4FE2-BF9B-E81759D2E021}" type="slidenum">
              <a:rPr lang="en-US" smtClean="0"/>
              <a:pPr/>
              <a:t>‹#›</a:t>
            </a:fld>
            <a:endParaRPr lang="en-US"/>
          </a:p>
        </p:txBody>
      </p:sp>
    </p:spTree>
    <p:extLst>
      <p:ext uri="{BB962C8B-B14F-4D97-AF65-F5344CB8AC3E}">
        <p14:creationId xmlns:p14="http://schemas.microsoft.com/office/powerpoint/2010/main" val="15572464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en-US" smtClean="0"/>
              <a:t>Click to edit Master title style</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D2A45C-FB35-4C9C-BB9D-CC5A84C3348B}" type="datetimeFigureOut">
              <a:rPr lang="en-US" smtClean="0"/>
              <a:pPr/>
              <a:t>9/20/2017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9A6599-142F-4FE2-BF9B-E81759D2E021}" type="slidenum">
              <a:rPr lang="en-US" smtClean="0"/>
              <a:pPr/>
              <a:t>‹#›</a:t>
            </a:fld>
            <a:endParaRPr lang="en-US"/>
          </a:p>
        </p:txBody>
      </p:sp>
    </p:spTree>
    <p:extLst>
      <p:ext uri="{BB962C8B-B14F-4D97-AF65-F5344CB8AC3E}">
        <p14:creationId xmlns:p14="http://schemas.microsoft.com/office/powerpoint/2010/main" val="23495577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9141714" cy="4572000"/>
          </a:xfrm>
          <a:solidFill>
            <a:schemeClr val="accent1">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D2A45C-FB35-4C9C-BB9D-CC5A84C3348B}" type="datetimeFigureOut">
              <a:rPr lang="en-US" smtClean="0"/>
              <a:pPr/>
              <a:t>9/20/2017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9A6599-142F-4FE2-BF9B-E81759D2E021}" type="slidenum">
              <a:rPr lang="en-US" smtClean="0"/>
              <a:pPr/>
              <a:t>‹#›</a:t>
            </a:fld>
            <a:endParaRPr lang="en-US"/>
          </a:p>
        </p:txBody>
      </p:sp>
      <p:cxnSp>
        <p:nvCxnSpPr>
          <p:cNvPr id="8" name="Straight Connector 7"/>
          <p:cNvCxnSpPr/>
          <p:nvPr/>
        </p:nvCxnSpPr>
        <p:spPr>
          <a:xfrm flipV="1">
            <a:off x="629013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13910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F0D2A45C-FB35-4C9C-BB9D-CC5A84C3348B}" type="datetimeFigureOut">
              <a:rPr lang="en-US" smtClean="0"/>
              <a:pPr/>
              <a:t>9/20/2017</a:t>
            </a:fld>
            <a:endParaRPr lang="en-US"/>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D9A6599-142F-4FE2-BF9B-E81759D2E021}" type="slidenum">
              <a:rPr lang="en-US" smtClean="0"/>
              <a:pPr/>
              <a:t>‹#›</a:t>
            </a:fld>
            <a:endParaRPr lang="en-US"/>
          </a:p>
        </p:txBody>
      </p:sp>
      <p:cxnSp>
        <p:nvCxnSpPr>
          <p:cNvPr id="7" name="Straight Connector 6"/>
          <p:cNvCxnSpPr/>
          <p:nvPr/>
        </p:nvCxnSpPr>
        <p:spPr>
          <a:xfrm flipV="1">
            <a:off x="5715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317586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Strategic </a:t>
            </a:r>
            <a:r>
              <a:rPr lang="en-US" dirty="0" smtClean="0"/>
              <a:t>Management</a:t>
            </a:r>
            <a:br>
              <a:rPr lang="en-US" dirty="0" smtClean="0"/>
            </a:br>
            <a:r>
              <a:rPr lang="en-US" dirty="0" smtClean="0"/>
              <a:t/>
            </a:r>
            <a:br>
              <a:rPr lang="en-US" dirty="0" smtClean="0"/>
            </a:br>
            <a:r>
              <a:rPr lang="en-US" sz="2200" dirty="0" smtClean="0"/>
              <a:t>Dr. Kumail Rizvi</a:t>
            </a:r>
            <a:endParaRPr lang="en-US" sz="2200" dirty="0"/>
          </a:p>
        </p:txBody>
      </p:sp>
      <p:sp>
        <p:nvSpPr>
          <p:cNvPr id="3" name="Subtitle 2"/>
          <p:cNvSpPr>
            <a:spLocks noGrp="1"/>
          </p:cNvSpPr>
          <p:nvPr>
            <p:ph type="subTitle" idx="1"/>
          </p:nvPr>
        </p:nvSpPr>
        <p:spPr/>
        <p:txBody>
          <a:bodyPr/>
          <a:lstStyle/>
          <a:p>
            <a:r>
              <a:rPr lang="en-US" dirty="0" smtClean="0"/>
              <a:t>Linking top to bottom through vision and mission</a:t>
            </a:r>
          </a:p>
          <a:p>
            <a:r>
              <a:rPr lang="en-US" dirty="0" smtClean="0"/>
              <a:t>Synergizing with QEC</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Linking Courses with Objectives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62517709"/>
              </p:ext>
            </p:extLst>
          </p:nvPr>
        </p:nvGraphicFramePr>
        <p:xfrm>
          <a:off x="152400" y="1371600"/>
          <a:ext cx="8839200" cy="5029198"/>
        </p:xfrm>
        <a:graphic>
          <a:graphicData uri="http://schemas.openxmlformats.org/drawingml/2006/table">
            <a:tbl>
              <a:tblPr>
                <a:tableStyleId>{5C22544A-7EE6-4342-B048-85BDC9FD1C3A}</a:tableStyleId>
              </a:tblPr>
              <a:tblGrid>
                <a:gridCol w="1631410"/>
                <a:gridCol w="1249060"/>
                <a:gridCol w="1434393"/>
                <a:gridCol w="1434393"/>
                <a:gridCol w="1544972"/>
                <a:gridCol w="1544972"/>
              </a:tblGrid>
              <a:tr h="171967">
                <a:tc rowSpan="2">
                  <a:txBody>
                    <a:bodyPr/>
                    <a:lstStyle/>
                    <a:p>
                      <a:pPr marL="0" marR="0" algn="just">
                        <a:lnSpc>
                          <a:spcPct val="150000"/>
                        </a:lnSpc>
                        <a:spcBef>
                          <a:spcPts val="0"/>
                        </a:spcBef>
                        <a:spcAft>
                          <a:spcPts val="0"/>
                        </a:spcAft>
                      </a:pPr>
                      <a:r>
                        <a:rPr lang="en-US" sz="1100" dirty="0">
                          <a:effectLst/>
                        </a:rPr>
                        <a:t>Courses/Groups</a:t>
                      </a:r>
                    </a:p>
                    <a:p>
                      <a:pPr marL="0" marR="0" algn="just">
                        <a:lnSpc>
                          <a:spcPct val="150000"/>
                        </a:lnSpc>
                        <a:spcBef>
                          <a:spcPts val="0"/>
                        </a:spcBef>
                        <a:spcAft>
                          <a:spcPts val="0"/>
                        </a:spcAft>
                      </a:pPr>
                      <a:r>
                        <a:rPr lang="en-US" sz="1100" dirty="0">
                          <a:effectLst/>
                        </a:rPr>
                        <a:t>    of Courses</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404" marR="39404" marT="0" marB="0" anchor="ctr">
                    <a:noFill/>
                  </a:tcPr>
                </a:tc>
                <a:tc gridSpan="5">
                  <a:txBody>
                    <a:bodyPr/>
                    <a:lstStyle/>
                    <a:p>
                      <a:pPr marL="0" marR="0" algn="ctr">
                        <a:lnSpc>
                          <a:spcPct val="150000"/>
                        </a:lnSpc>
                        <a:spcBef>
                          <a:spcPts val="0"/>
                        </a:spcBef>
                        <a:spcAft>
                          <a:spcPts val="0"/>
                        </a:spcAft>
                      </a:pPr>
                      <a:r>
                        <a:rPr lang="en-US" sz="700" dirty="0">
                          <a:effectLst/>
                        </a:rPr>
                        <a:t>Objectives</a:t>
                      </a:r>
                      <a:endParaRPr lang="en-US" sz="7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404" marR="39404" marT="0" marB="0" anchor="c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016313">
                <a:tc vMerge="1">
                  <a:txBody>
                    <a:bodyPr/>
                    <a:lstStyle/>
                    <a:p>
                      <a:endParaRPr lang="en-US"/>
                    </a:p>
                  </a:txBody>
                  <a:tcPr/>
                </a:tc>
                <a:tc>
                  <a:txBody>
                    <a:bodyPr/>
                    <a:lstStyle/>
                    <a:p>
                      <a:pPr marL="0" marR="0" algn="just">
                        <a:lnSpc>
                          <a:spcPct val="150000"/>
                        </a:lnSpc>
                        <a:spcBef>
                          <a:spcPts val="0"/>
                        </a:spcBef>
                        <a:spcAft>
                          <a:spcPts val="600"/>
                        </a:spcAft>
                      </a:pPr>
                      <a:r>
                        <a:rPr lang="en-US" sz="1050" dirty="0">
                          <a:effectLst/>
                        </a:rPr>
                        <a:t>Sound Knowledge of business subjects</a:t>
                      </a:r>
                      <a:endParaRPr lang="en-US" sz="105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404" marR="39404" marT="0" marB="0">
                    <a:noFill/>
                  </a:tcPr>
                </a:tc>
                <a:tc>
                  <a:txBody>
                    <a:bodyPr/>
                    <a:lstStyle/>
                    <a:p>
                      <a:pPr marL="0" marR="0" algn="just">
                        <a:lnSpc>
                          <a:spcPct val="150000"/>
                        </a:lnSpc>
                        <a:spcBef>
                          <a:spcPts val="0"/>
                        </a:spcBef>
                        <a:spcAft>
                          <a:spcPts val="600"/>
                        </a:spcAft>
                      </a:pPr>
                      <a:r>
                        <a:rPr lang="en-US" sz="1050" dirty="0">
                          <a:effectLst/>
                        </a:rPr>
                        <a:t>Leadership, Human Resource Management and Team Work</a:t>
                      </a:r>
                      <a:endParaRPr lang="en-US" sz="105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404" marR="39404" marT="0" marB="0">
                    <a:noFill/>
                  </a:tcPr>
                </a:tc>
                <a:tc>
                  <a:txBody>
                    <a:bodyPr/>
                    <a:lstStyle/>
                    <a:p>
                      <a:pPr marL="0" marR="0" algn="just">
                        <a:lnSpc>
                          <a:spcPct val="150000"/>
                        </a:lnSpc>
                        <a:spcBef>
                          <a:spcPts val="0"/>
                        </a:spcBef>
                        <a:spcAft>
                          <a:spcPts val="600"/>
                        </a:spcAft>
                      </a:pPr>
                      <a:r>
                        <a:rPr lang="en-US" sz="1050" dirty="0">
                          <a:effectLst/>
                        </a:rPr>
                        <a:t>Excellent communication and Negotiation skills</a:t>
                      </a:r>
                      <a:endParaRPr lang="en-US" sz="105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404" marR="39404" marT="0" marB="0">
                    <a:noFill/>
                  </a:tcPr>
                </a:tc>
                <a:tc>
                  <a:txBody>
                    <a:bodyPr/>
                    <a:lstStyle/>
                    <a:p>
                      <a:pPr marL="0" marR="0" algn="just">
                        <a:lnSpc>
                          <a:spcPct val="150000"/>
                        </a:lnSpc>
                        <a:spcBef>
                          <a:spcPts val="0"/>
                        </a:spcBef>
                        <a:spcAft>
                          <a:spcPts val="600"/>
                        </a:spcAft>
                      </a:pPr>
                      <a:r>
                        <a:rPr lang="en-US" sz="1050" dirty="0">
                          <a:effectLst/>
                        </a:rPr>
                        <a:t>Professionalism and Work Ethics</a:t>
                      </a:r>
                      <a:endParaRPr lang="en-US" sz="105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404" marR="39404" marT="0" marB="0">
                    <a:noFill/>
                  </a:tcPr>
                </a:tc>
                <a:tc>
                  <a:txBody>
                    <a:bodyPr/>
                    <a:lstStyle/>
                    <a:p>
                      <a:pPr marL="0" marR="0" algn="just">
                        <a:lnSpc>
                          <a:spcPct val="150000"/>
                        </a:lnSpc>
                        <a:spcBef>
                          <a:spcPts val="0"/>
                        </a:spcBef>
                        <a:spcAft>
                          <a:spcPts val="600"/>
                        </a:spcAft>
                      </a:pPr>
                      <a:r>
                        <a:rPr lang="en-US" sz="1050" dirty="0">
                          <a:effectLst/>
                        </a:rPr>
                        <a:t>Entrepreneurship, Business Policy Making and Futuristic Vision</a:t>
                      </a:r>
                      <a:endParaRPr lang="en-US" sz="105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404" marR="39404" marT="0" marB="0">
                    <a:noFill/>
                  </a:tcPr>
                </a:tc>
              </a:tr>
              <a:tr h="1016313">
                <a:tc>
                  <a:txBody>
                    <a:bodyPr/>
                    <a:lstStyle/>
                    <a:p>
                      <a:pPr marL="0" marR="0" algn="just">
                        <a:lnSpc>
                          <a:spcPct val="150000"/>
                        </a:lnSpc>
                        <a:spcBef>
                          <a:spcPts val="0"/>
                        </a:spcBef>
                        <a:spcAft>
                          <a:spcPts val="600"/>
                        </a:spcAft>
                      </a:pPr>
                      <a:r>
                        <a:rPr lang="en-US" sz="1100" dirty="0">
                          <a:effectLst/>
                        </a:rPr>
                        <a:t>Mathematics/Statistics, Financial Accounting, Corporate Finance</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404" marR="39404" marT="0" marB="0">
                    <a:noFill/>
                  </a:tcPr>
                </a:tc>
                <a:tc>
                  <a:txBody>
                    <a:bodyPr/>
                    <a:lstStyle/>
                    <a:p>
                      <a:pPr marL="0" marR="0" algn="ctr">
                        <a:lnSpc>
                          <a:spcPct val="150000"/>
                        </a:lnSpc>
                        <a:spcBef>
                          <a:spcPts val="0"/>
                        </a:spcBef>
                        <a:spcAft>
                          <a:spcPts val="600"/>
                        </a:spcAft>
                      </a:pPr>
                      <a:r>
                        <a:rPr lang="en-US" sz="1200" dirty="0">
                          <a:effectLst/>
                        </a:rPr>
                        <a:t>x</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404" marR="39404" marT="0" marB="0">
                    <a:noFill/>
                  </a:tcPr>
                </a:tc>
                <a:tc>
                  <a:txBody>
                    <a:bodyPr/>
                    <a:lstStyle/>
                    <a:p>
                      <a:pPr marL="0" marR="0" algn="ctr">
                        <a:lnSpc>
                          <a:spcPct val="150000"/>
                        </a:lnSpc>
                        <a:spcBef>
                          <a:spcPts val="0"/>
                        </a:spcBef>
                        <a:spcAft>
                          <a:spcPts val="600"/>
                        </a:spcAft>
                      </a:pPr>
                      <a:r>
                        <a:rPr lang="en-US" sz="1200" dirty="0">
                          <a:effectLst/>
                        </a:rPr>
                        <a:t> </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404" marR="39404" marT="0" marB="0">
                    <a:noFill/>
                  </a:tcPr>
                </a:tc>
                <a:tc>
                  <a:txBody>
                    <a:bodyPr/>
                    <a:lstStyle/>
                    <a:p>
                      <a:pPr marL="0" marR="0" algn="ctr">
                        <a:lnSpc>
                          <a:spcPct val="150000"/>
                        </a:lnSpc>
                        <a:spcBef>
                          <a:spcPts val="0"/>
                        </a:spcBef>
                        <a:spcAft>
                          <a:spcPts val="600"/>
                        </a:spcAft>
                      </a:pPr>
                      <a:r>
                        <a:rPr lang="en-US" sz="1200" dirty="0">
                          <a:effectLst/>
                        </a:rPr>
                        <a:t> </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404" marR="39404" marT="0" marB="0">
                    <a:noFill/>
                  </a:tcPr>
                </a:tc>
                <a:tc>
                  <a:txBody>
                    <a:bodyPr/>
                    <a:lstStyle/>
                    <a:p>
                      <a:pPr marL="0" marR="0" algn="ctr">
                        <a:lnSpc>
                          <a:spcPct val="150000"/>
                        </a:lnSpc>
                        <a:spcBef>
                          <a:spcPts val="0"/>
                        </a:spcBef>
                        <a:spcAft>
                          <a:spcPts val="600"/>
                        </a:spcAft>
                      </a:pPr>
                      <a:r>
                        <a:rPr lang="en-US" sz="1200" dirty="0">
                          <a:effectLst/>
                        </a:rPr>
                        <a:t> </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404" marR="39404" marT="0" marB="0">
                    <a:noFill/>
                  </a:tcPr>
                </a:tc>
                <a:tc>
                  <a:txBody>
                    <a:bodyPr/>
                    <a:lstStyle/>
                    <a:p>
                      <a:pPr marL="0" marR="0" algn="ctr">
                        <a:lnSpc>
                          <a:spcPct val="150000"/>
                        </a:lnSpc>
                        <a:spcBef>
                          <a:spcPts val="0"/>
                        </a:spcBef>
                        <a:spcAft>
                          <a:spcPts val="600"/>
                        </a:spcAft>
                      </a:pPr>
                      <a:r>
                        <a:rPr lang="en-US" sz="1200">
                          <a:effectLst/>
                        </a:rPr>
                        <a:t>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404" marR="39404" marT="0" marB="0">
                    <a:noFill/>
                  </a:tcPr>
                </a:tc>
              </a:tr>
              <a:tr h="508156">
                <a:tc>
                  <a:txBody>
                    <a:bodyPr/>
                    <a:lstStyle/>
                    <a:p>
                      <a:pPr marL="0" marR="0" algn="ctr">
                        <a:lnSpc>
                          <a:spcPct val="150000"/>
                        </a:lnSpc>
                        <a:spcBef>
                          <a:spcPts val="0"/>
                        </a:spcBef>
                        <a:spcAft>
                          <a:spcPts val="600"/>
                        </a:spcAft>
                      </a:pPr>
                      <a:r>
                        <a:rPr lang="en-US" sz="1100" dirty="0">
                          <a:effectLst/>
                        </a:rPr>
                        <a:t>Marketing Management, HRM</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404" marR="39404" marT="0" marB="0">
                    <a:noFill/>
                  </a:tcPr>
                </a:tc>
                <a:tc>
                  <a:txBody>
                    <a:bodyPr/>
                    <a:lstStyle/>
                    <a:p>
                      <a:pPr marL="0" marR="0" algn="ctr">
                        <a:lnSpc>
                          <a:spcPct val="150000"/>
                        </a:lnSpc>
                        <a:spcBef>
                          <a:spcPts val="0"/>
                        </a:spcBef>
                        <a:spcAft>
                          <a:spcPts val="600"/>
                        </a:spcAft>
                      </a:pPr>
                      <a:r>
                        <a:rPr lang="en-US" sz="1200">
                          <a:effectLst/>
                        </a:rPr>
                        <a:t>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404" marR="39404" marT="0" marB="0">
                    <a:noFill/>
                  </a:tcPr>
                </a:tc>
                <a:tc>
                  <a:txBody>
                    <a:bodyPr/>
                    <a:lstStyle/>
                    <a:p>
                      <a:pPr marL="0" marR="0" algn="ctr">
                        <a:lnSpc>
                          <a:spcPct val="150000"/>
                        </a:lnSpc>
                        <a:spcBef>
                          <a:spcPts val="0"/>
                        </a:spcBef>
                        <a:spcAft>
                          <a:spcPts val="600"/>
                        </a:spcAft>
                      </a:pPr>
                      <a:r>
                        <a:rPr lang="en-US" sz="1200">
                          <a:effectLst/>
                        </a:rPr>
                        <a:t>x</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404" marR="39404" marT="0" marB="0">
                    <a:noFill/>
                  </a:tcPr>
                </a:tc>
                <a:tc>
                  <a:txBody>
                    <a:bodyPr/>
                    <a:lstStyle/>
                    <a:p>
                      <a:pPr marL="0" marR="0" algn="ctr">
                        <a:lnSpc>
                          <a:spcPct val="150000"/>
                        </a:lnSpc>
                        <a:spcBef>
                          <a:spcPts val="0"/>
                        </a:spcBef>
                        <a:spcAft>
                          <a:spcPts val="600"/>
                        </a:spcAft>
                      </a:pPr>
                      <a:r>
                        <a:rPr lang="en-US" sz="1200" dirty="0">
                          <a:effectLst/>
                        </a:rPr>
                        <a:t>x</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404" marR="39404" marT="0" marB="0">
                    <a:noFill/>
                  </a:tcPr>
                </a:tc>
                <a:tc>
                  <a:txBody>
                    <a:bodyPr/>
                    <a:lstStyle/>
                    <a:p>
                      <a:pPr marL="0" marR="0" algn="ctr">
                        <a:lnSpc>
                          <a:spcPct val="150000"/>
                        </a:lnSpc>
                        <a:spcBef>
                          <a:spcPts val="0"/>
                        </a:spcBef>
                        <a:spcAft>
                          <a:spcPts val="600"/>
                        </a:spcAft>
                      </a:pPr>
                      <a:r>
                        <a:rPr lang="en-US" sz="1200" dirty="0">
                          <a:effectLst/>
                        </a:rPr>
                        <a:t>X</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404" marR="39404" marT="0" marB="0">
                    <a:noFill/>
                  </a:tcPr>
                </a:tc>
                <a:tc>
                  <a:txBody>
                    <a:bodyPr/>
                    <a:lstStyle/>
                    <a:p>
                      <a:pPr marL="0" marR="0" algn="ctr">
                        <a:lnSpc>
                          <a:spcPct val="150000"/>
                        </a:lnSpc>
                        <a:spcBef>
                          <a:spcPts val="0"/>
                        </a:spcBef>
                        <a:spcAft>
                          <a:spcPts val="600"/>
                        </a:spcAft>
                      </a:pPr>
                      <a:r>
                        <a:rPr lang="en-US" sz="1200">
                          <a:effectLst/>
                        </a:rPr>
                        <a:t>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404" marR="39404" marT="0" marB="0">
                    <a:noFill/>
                  </a:tcPr>
                </a:tc>
              </a:tr>
              <a:tr h="846927">
                <a:tc>
                  <a:txBody>
                    <a:bodyPr/>
                    <a:lstStyle/>
                    <a:p>
                      <a:pPr marL="0" marR="0" algn="ctr">
                        <a:lnSpc>
                          <a:spcPct val="150000"/>
                        </a:lnSpc>
                        <a:spcBef>
                          <a:spcPts val="0"/>
                        </a:spcBef>
                        <a:spcAft>
                          <a:spcPts val="600"/>
                        </a:spcAft>
                      </a:pPr>
                      <a:r>
                        <a:rPr lang="en-US" sz="1100" dirty="0">
                          <a:effectLst/>
                        </a:rPr>
                        <a:t>Business Policy, Marketing Strategy, Financial systems</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404" marR="39404" marT="0" marB="0">
                    <a:noFill/>
                  </a:tcPr>
                </a:tc>
                <a:tc>
                  <a:txBody>
                    <a:bodyPr/>
                    <a:lstStyle/>
                    <a:p>
                      <a:pPr marL="0" marR="0" algn="ctr">
                        <a:lnSpc>
                          <a:spcPct val="150000"/>
                        </a:lnSpc>
                        <a:spcBef>
                          <a:spcPts val="0"/>
                        </a:spcBef>
                        <a:spcAft>
                          <a:spcPts val="600"/>
                        </a:spcAft>
                      </a:pPr>
                      <a:r>
                        <a:rPr lang="en-US" sz="1200">
                          <a:effectLst/>
                        </a:rPr>
                        <a:t>x</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404" marR="39404" marT="0" marB="0">
                    <a:noFill/>
                  </a:tcPr>
                </a:tc>
                <a:tc>
                  <a:txBody>
                    <a:bodyPr/>
                    <a:lstStyle/>
                    <a:p>
                      <a:pPr marL="0" marR="0" algn="ctr">
                        <a:lnSpc>
                          <a:spcPct val="150000"/>
                        </a:lnSpc>
                        <a:spcBef>
                          <a:spcPts val="0"/>
                        </a:spcBef>
                        <a:spcAft>
                          <a:spcPts val="600"/>
                        </a:spcAft>
                      </a:pPr>
                      <a:r>
                        <a:rPr lang="en-US" sz="1200">
                          <a:effectLst/>
                        </a:rPr>
                        <a:t>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404" marR="39404" marT="0" marB="0">
                    <a:noFill/>
                  </a:tcPr>
                </a:tc>
                <a:tc>
                  <a:txBody>
                    <a:bodyPr/>
                    <a:lstStyle/>
                    <a:p>
                      <a:pPr marL="0" marR="0" algn="ctr">
                        <a:lnSpc>
                          <a:spcPct val="150000"/>
                        </a:lnSpc>
                        <a:spcBef>
                          <a:spcPts val="0"/>
                        </a:spcBef>
                        <a:spcAft>
                          <a:spcPts val="600"/>
                        </a:spcAft>
                      </a:pPr>
                      <a:r>
                        <a:rPr lang="en-US" sz="1200" dirty="0">
                          <a:effectLst/>
                        </a:rPr>
                        <a:t>x</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404" marR="39404" marT="0" marB="0">
                    <a:noFill/>
                  </a:tcPr>
                </a:tc>
                <a:tc>
                  <a:txBody>
                    <a:bodyPr/>
                    <a:lstStyle/>
                    <a:p>
                      <a:pPr marL="0" marR="0" algn="ctr">
                        <a:lnSpc>
                          <a:spcPct val="150000"/>
                        </a:lnSpc>
                        <a:spcBef>
                          <a:spcPts val="0"/>
                        </a:spcBef>
                        <a:spcAft>
                          <a:spcPts val="600"/>
                        </a:spcAft>
                      </a:pPr>
                      <a:r>
                        <a:rPr lang="en-US" sz="1200" dirty="0">
                          <a:effectLst/>
                        </a:rPr>
                        <a:t> </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404" marR="39404" marT="0" marB="0">
                    <a:noFill/>
                  </a:tcPr>
                </a:tc>
                <a:tc>
                  <a:txBody>
                    <a:bodyPr/>
                    <a:lstStyle/>
                    <a:p>
                      <a:pPr marL="0" marR="0" algn="ctr">
                        <a:lnSpc>
                          <a:spcPct val="150000"/>
                        </a:lnSpc>
                        <a:spcBef>
                          <a:spcPts val="0"/>
                        </a:spcBef>
                        <a:spcAft>
                          <a:spcPts val="600"/>
                        </a:spcAft>
                      </a:pPr>
                      <a:r>
                        <a:rPr lang="en-US" sz="1200" dirty="0">
                          <a:effectLst/>
                        </a:rPr>
                        <a:t>X</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404" marR="39404" marT="0" marB="0">
                    <a:noFill/>
                  </a:tcPr>
                </a:tc>
              </a:tr>
              <a:tr h="961366">
                <a:tc>
                  <a:txBody>
                    <a:bodyPr/>
                    <a:lstStyle/>
                    <a:p>
                      <a:pPr marL="0" marR="0" algn="ctr">
                        <a:lnSpc>
                          <a:spcPct val="150000"/>
                        </a:lnSpc>
                        <a:spcBef>
                          <a:spcPts val="0"/>
                        </a:spcBef>
                        <a:spcAft>
                          <a:spcPts val="600"/>
                        </a:spcAft>
                      </a:pPr>
                      <a:r>
                        <a:rPr lang="en-US" sz="1100" dirty="0">
                          <a:effectLst/>
                        </a:rPr>
                        <a:t>Entrepreneurship and SME Management, Mgmt. Policy and Practice</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404" marR="39404" marT="0" marB="0">
                    <a:noFill/>
                  </a:tcPr>
                </a:tc>
                <a:tc>
                  <a:txBody>
                    <a:bodyPr/>
                    <a:lstStyle/>
                    <a:p>
                      <a:pPr marL="0" marR="0" algn="ctr">
                        <a:lnSpc>
                          <a:spcPct val="150000"/>
                        </a:lnSpc>
                        <a:spcBef>
                          <a:spcPts val="0"/>
                        </a:spcBef>
                        <a:spcAft>
                          <a:spcPts val="600"/>
                        </a:spcAft>
                      </a:pPr>
                      <a:r>
                        <a:rPr lang="en-US" sz="1200">
                          <a:effectLst/>
                        </a:rPr>
                        <a:t>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404" marR="39404" marT="0" marB="0">
                    <a:noFill/>
                  </a:tcPr>
                </a:tc>
                <a:tc>
                  <a:txBody>
                    <a:bodyPr/>
                    <a:lstStyle/>
                    <a:p>
                      <a:pPr marL="0" marR="0" algn="ctr">
                        <a:lnSpc>
                          <a:spcPct val="150000"/>
                        </a:lnSpc>
                        <a:spcBef>
                          <a:spcPts val="0"/>
                        </a:spcBef>
                        <a:spcAft>
                          <a:spcPts val="600"/>
                        </a:spcAft>
                      </a:pPr>
                      <a:r>
                        <a:rPr lang="en-US" sz="1200">
                          <a:effectLst/>
                        </a:rPr>
                        <a:t>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404" marR="39404" marT="0" marB="0">
                    <a:noFill/>
                  </a:tcPr>
                </a:tc>
                <a:tc>
                  <a:txBody>
                    <a:bodyPr/>
                    <a:lstStyle/>
                    <a:p>
                      <a:pPr marL="0" marR="0" algn="ctr">
                        <a:lnSpc>
                          <a:spcPct val="150000"/>
                        </a:lnSpc>
                        <a:spcBef>
                          <a:spcPts val="0"/>
                        </a:spcBef>
                        <a:spcAft>
                          <a:spcPts val="600"/>
                        </a:spcAft>
                      </a:pPr>
                      <a:r>
                        <a:rPr lang="en-US" sz="1200">
                          <a:effectLst/>
                        </a:rPr>
                        <a:t>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404" marR="39404" marT="0" marB="0">
                    <a:noFill/>
                  </a:tcPr>
                </a:tc>
                <a:tc>
                  <a:txBody>
                    <a:bodyPr/>
                    <a:lstStyle/>
                    <a:p>
                      <a:pPr marL="0" marR="0" algn="ctr">
                        <a:lnSpc>
                          <a:spcPct val="150000"/>
                        </a:lnSpc>
                        <a:spcBef>
                          <a:spcPts val="0"/>
                        </a:spcBef>
                        <a:spcAft>
                          <a:spcPts val="600"/>
                        </a:spcAft>
                      </a:pPr>
                      <a:r>
                        <a:rPr lang="en-US" sz="1200" dirty="0">
                          <a:effectLst/>
                        </a:rPr>
                        <a:t> </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404" marR="39404" marT="0" marB="0">
                    <a:noFill/>
                  </a:tcPr>
                </a:tc>
                <a:tc>
                  <a:txBody>
                    <a:bodyPr/>
                    <a:lstStyle/>
                    <a:p>
                      <a:pPr marL="0" marR="0" algn="ctr">
                        <a:lnSpc>
                          <a:spcPct val="150000"/>
                        </a:lnSpc>
                        <a:spcBef>
                          <a:spcPts val="0"/>
                        </a:spcBef>
                        <a:spcAft>
                          <a:spcPts val="600"/>
                        </a:spcAft>
                      </a:pPr>
                      <a:r>
                        <a:rPr lang="en-US" sz="1200" dirty="0">
                          <a:effectLst/>
                        </a:rPr>
                        <a:t>x</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404" marR="39404" marT="0" marB="0">
                    <a:noFill/>
                  </a:tcPr>
                </a:tc>
              </a:tr>
              <a:tr h="508156">
                <a:tc>
                  <a:txBody>
                    <a:bodyPr/>
                    <a:lstStyle/>
                    <a:p>
                      <a:pPr marL="0" marR="0" algn="ctr">
                        <a:lnSpc>
                          <a:spcPct val="150000"/>
                        </a:lnSpc>
                        <a:spcBef>
                          <a:spcPts val="0"/>
                        </a:spcBef>
                        <a:spcAft>
                          <a:spcPts val="600"/>
                        </a:spcAft>
                      </a:pPr>
                      <a:r>
                        <a:rPr lang="en-US" sz="1100" dirty="0">
                          <a:effectLst/>
                        </a:rPr>
                        <a:t>Research Project and Internship</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404" marR="39404" marT="0" marB="0">
                    <a:noFill/>
                  </a:tcPr>
                </a:tc>
                <a:tc>
                  <a:txBody>
                    <a:bodyPr/>
                    <a:lstStyle/>
                    <a:p>
                      <a:pPr marL="0" marR="0" algn="ctr">
                        <a:lnSpc>
                          <a:spcPct val="150000"/>
                        </a:lnSpc>
                        <a:spcBef>
                          <a:spcPts val="0"/>
                        </a:spcBef>
                        <a:spcAft>
                          <a:spcPts val="600"/>
                        </a:spcAft>
                      </a:pPr>
                      <a:r>
                        <a:rPr lang="en-US" sz="1200">
                          <a:effectLst/>
                        </a:rPr>
                        <a:t>x</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404" marR="39404" marT="0" marB="0">
                    <a:noFill/>
                  </a:tcPr>
                </a:tc>
                <a:tc>
                  <a:txBody>
                    <a:bodyPr/>
                    <a:lstStyle/>
                    <a:p>
                      <a:pPr marL="0" marR="0" algn="ctr">
                        <a:lnSpc>
                          <a:spcPct val="150000"/>
                        </a:lnSpc>
                        <a:spcBef>
                          <a:spcPts val="0"/>
                        </a:spcBef>
                        <a:spcAft>
                          <a:spcPts val="600"/>
                        </a:spcAft>
                      </a:pPr>
                      <a:r>
                        <a:rPr lang="en-US" sz="1200">
                          <a:effectLst/>
                        </a:rPr>
                        <a:t>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404" marR="39404" marT="0" marB="0">
                    <a:noFill/>
                  </a:tcPr>
                </a:tc>
                <a:tc>
                  <a:txBody>
                    <a:bodyPr/>
                    <a:lstStyle/>
                    <a:p>
                      <a:pPr marL="0" marR="0" algn="ctr">
                        <a:lnSpc>
                          <a:spcPct val="150000"/>
                        </a:lnSpc>
                        <a:spcBef>
                          <a:spcPts val="0"/>
                        </a:spcBef>
                        <a:spcAft>
                          <a:spcPts val="600"/>
                        </a:spcAft>
                      </a:pPr>
                      <a:r>
                        <a:rPr lang="en-US" sz="1200">
                          <a:effectLst/>
                        </a:rPr>
                        <a:t>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404" marR="39404" marT="0" marB="0">
                    <a:noFill/>
                  </a:tcPr>
                </a:tc>
                <a:tc>
                  <a:txBody>
                    <a:bodyPr/>
                    <a:lstStyle/>
                    <a:p>
                      <a:pPr marL="0" marR="0" algn="ctr">
                        <a:lnSpc>
                          <a:spcPct val="150000"/>
                        </a:lnSpc>
                        <a:spcBef>
                          <a:spcPts val="0"/>
                        </a:spcBef>
                        <a:spcAft>
                          <a:spcPts val="600"/>
                        </a:spcAft>
                      </a:pPr>
                      <a:r>
                        <a:rPr lang="en-US" sz="1200">
                          <a:effectLst/>
                        </a:rPr>
                        <a:t>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404" marR="39404" marT="0" marB="0">
                    <a:noFill/>
                  </a:tcPr>
                </a:tc>
                <a:tc>
                  <a:txBody>
                    <a:bodyPr/>
                    <a:lstStyle/>
                    <a:p>
                      <a:pPr marL="0" marR="0" algn="ctr">
                        <a:lnSpc>
                          <a:spcPct val="150000"/>
                        </a:lnSpc>
                        <a:spcBef>
                          <a:spcPts val="0"/>
                        </a:spcBef>
                        <a:spcAft>
                          <a:spcPts val="600"/>
                        </a:spcAft>
                      </a:pPr>
                      <a:r>
                        <a:rPr lang="en-US" sz="1200" dirty="0">
                          <a:effectLst/>
                        </a:rPr>
                        <a:t>X</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404" marR="39404" marT="0" marB="0">
                    <a:noFill/>
                  </a:tcPr>
                </a:tc>
              </a:tr>
            </a:tbl>
          </a:graphicData>
        </a:graphic>
      </p:graphicFrame>
    </p:spTree>
    <p:extLst>
      <p:ext uri="{BB962C8B-B14F-4D97-AF65-F5344CB8AC3E}">
        <p14:creationId xmlns:p14="http://schemas.microsoft.com/office/powerpoint/2010/main" val="23879568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p:cNvPicPr>
          <p:nvPr>
            <p:ph idx="1"/>
          </p:nvPr>
        </p:nvPicPr>
        <p:blipFill>
          <a:blip r:embed="rId2" cstate="print"/>
          <a:stretch>
            <a:fillRect/>
          </a:stretch>
        </p:blipFill>
        <p:spPr bwMode="auto">
          <a:xfrm>
            <a:off x="768350" y="2519314"/>
            <a:ext cx="7289800" cy="3556096"/>
          </a:xfrm>
          <a:prstGeom prst="rect">
            <a:avLst/>
          </a:prstGeom>
          <a:noFill/>
          <a:ln w="9525">
            <a:noFill/>
            <a:miter lim="800000"/>
            <a:headEnd/>
            <a:tailEnd/>
          </a:ln>
        </p:spPr>
      </p:pic>
    </p:spTree>
    <p:extLst>
      <p:ext uri="{BB962C8B-B14F-4D97-AF65-F5344CB8AC3E}">
        <p14:creationId xmlns:p14="http://schemas.microsoft.com/office/powerpoint/2010/main" val="22191668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Feedback Loop</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55873141"/>
              </p:ext>
            </p:extLst>
          </p:nvPr>
        </p:nvGraphicFramePr>
        <p:xfrm>
          <a:off x="152400" y="1371600"/>
          <a:ext cx="8683752" cy="5029201"/>
        </p:xfrm>
        <a:graphic>
          <a:graphicData uri="http://schemas.openxmlformats.org/drawingml/2006/table">
            <a:tbl>
              <a:tblPr firstRow="1" firstCol="1" lastRow="1" lastCol="1" bandRow="1" bandCol="1">
                <a:tableStyleId>{5C22544A-7EE6-4342-B048-85BDC9FD1C3A}</a:tableStyleId>
              </a:tblPr>
              <a:tblGrid>
                <a:gridCol w="1853222"/>
                <a:gridCol w="1273322"/>
                <a:gridCol w="1273322"/>
                <a:gridCol w="1852402"/>
                <a:gridCol w="2431484"/>
              </a:tblGrid>
              <a:tr h="333057">
                <a:tc>
                  <a:txBody>
                    <a:bodyPr/>
                    <a:lstStyle/>
                    <a:p>
                      <a:pPr marL="0" marR="0" algn="ctr">
                        <a:lnSpc>
                          <a:spcPct val="150000"/>
                        </a:lnSpc>
                        <a:spcBef>
                          <a:spcPts val="0"/>
                        </a:spcBef>
                        <a:spcAft>
                          <a:spcPts val="600"/>
                        </a:spcAft>
                      </a:pPr>
                      <a:r>
                        <a:rPr lang="en-US" sz="1100" u="sng" dirty="0">
                          <a:solidFill>
                            <a:schemeClr val="tx1"/>
                          </a:solidFill>
                          <a:effectLst/>
                        </a:rPr>
                        <a:t>Objective</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46866" marR="46866" marT="0" marB="0" anchor="ctr">
                    <a:noFill/>
                  </a:tcPr>
                </a:tc>
                <a:tc>
                  <a:txBody>
                    <a:bodyPr/>
                    <a:lstStyle/>
                    <a:p>
                      <a:pPr marL="0" marR="0" algn="ctr">
                        <a:lnSpc>
                          <a:spcPct val="150000"/>
                        </a:lnSpc>
                        <a:spcBef>
                          <a:spcPts val="0"/>
                        </a:spcBef>
                        <a:spcAft>
                          <a:spcPts val="600"/>
                        </a:spcAft>
                      </a:pPr>
                      <a:r>
                        <a:rPr lang="en-US" sz="1100" u="sng" dirty="0">
                          <a:solidFill>
                            <a:schemeClr val="tx1"/>
                          </a:solidFill>
                          <a:effectLst/>
                        </a:rPr>
                        <a:t>How measured</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46866" marR="46866" marT="0" marB="0" anchor="ctr">
                    <a:noFill/>
                  </a:tcPr>
                </a:tc>
                <a:tc>
                  <a:txBody>
                    <a:bodyPr/>
                    <a:lstStyle/>
                    <a:p>
                      <a:pPr marL="0" marR="0" algn="ctr">
                        <a:lnSpc>
                          <a:spcPct val="150000"/>
                        </a:lnSpc>
                        <a:spcBef>
                          <a:spcPts val="0"/>
                        </a:spcBef>
                        <a:spcAft>
                          <a:spcPts val="600"/>
                        </a:spcAft>
                      </a:pPr>
                      <a:r>
                        <a:rPr lang="en-US" sz="1100" u="sng" dirty="0">
                          <a:solidFill>
                            <a:schemeClr val="tx1"/>
                          </a:solidFill>
                          <a:effectLst/>
                        </a:rPr>
                        <a:t>When measured</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46866" marR="46866" marT="0" marB="0" anchor="ctr">
                    <a:noFill/>
                  </a:tcPr>
                </a:tc>
                <a:tc>
                  <a:txBody>
                    <a:bodyPr/>
                    <a:lstStyle/>
                    <a:p>
                      <a:pPr marL="0" marR="0" algn="ctr">
                        <a:lnSpc>
                          <a:spcPct val="150000"/>
                        </a:lnSpc>
                        <a:spcBef>
                          <a:spcPts val="0"/>
                        </a:spcBef>
                        <a:spcAft>
                          <a:spcPts val="600"/>
                        </a:spcAft>
                      </a:pPr>
                      <a:r>
                        <a:rPr lang="en-US" sz="1100" u="sng" dirty="0">
                          <a:solidFill>
                            <a:schemeClr val="tx1"/>
                          </a:solidFill>
                          <a:effectLst/>
                        </a:rPr>
                        <a:t>Improvement identified</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46866" marR="46866" marT="0" marB="0" anchor="ctr">
                    <a:noFill/>
                  </a:tcPr>
                </a:tc>
                <a:tc>
                  <a:txBody>
                    <a:bodyPr/>
                    <a:lstStyle/>
                    <a:p>
                      <a:pPr marL="0" marR="0" algn="ctr">
                        <a:lnSpc>
                          <a:spcPct val="150000"/>
                        </a:lnSpc>
                        <a:spcBef>
                          <a:spcPts val="0"/>
                        </a:spcBef>
                        <a:spcAft>
                          <a:spcPts val="600"/>
                        </a:spcAft>
                      </a:pPr>
                      <a:r>
                        <a:rPr lang="en-US" sz="1100" u="sng" dirty="0">
                          <a:solidFill>
                            <a:schemeClr val="tx1"/>
                          </a:solidFill>
                          <a:effectLst/>
                        </a:rPr>
                        <a:t>Improvement made</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46866" marR="46866" marT="0" marB="0" anchor="ctr">
                    <a:noFill/>
                  </a:tcPr>
                </a:tc>
              </a:tr>
              <a:tr h="1387737">
                <a:tc>
                  <a:txBody>
                    <a:bodyPr/>
                    <a:lstStyle/>
                    <a:p>
                      <a:pPr marL="0" marR="0" algn="just">
                        <a:lnSpc>
                          <a:spcPct val="150000"/>
                        </a:lnSpc>
                        <a:spcBef>
                          <a:spcPts val="0"/>
                        </a:spcBef>
                        <a:spcAft>
                          <a:spcPts val="600"/>
                        </a:spcAft>
                      </a:pPr>
                      <a:r>
                        <a:rPr lang="en-US" sz="900" dirty="0">
                          <a:solidFill>
                            <a:schemeClr val="tx1"/>
                          </a:solidFill>
                          <a:effectLst/>
                        </a:rPr>
                        <a:t>1.Sound Knowledge of business subjects</a:t>
                      </a:r>
                      <a:endParaRPr lang="en-US" sz="900" dirty="0">
                        <a:solidFill>
                          <a:schemeClr val="tx1"/>
                        </a:solidFill>
                        <a:effectLst/>
                        <a:latin typeface="Times New Roman" panose="02020603050405020304" pitchFamily="18" charset="0"/>
                        <a:ea typeface="Times New Roman" panose="02020603050405020304" pitchFamily="18" charset="0"/>
                      </a:endParaRPr>
                    </a:p>
                  </a:txBody>
                  <a:tcPr marL="46866" marR="46866" marT="0" marB="0">
                    <a:noFill/>
                  </a:tcPr>
                </a:tc>
                <a:tc>
                  <a:txBody>
                    <a:bodyPr/>
                    <a:lstStyle/>
                    <a:p>
                      <a:pPr marL="0" marR="0" algn="ctr">
                        <a:lnSpc>
                          <a:spcPct val="150000"/>
                        </a:lnSpc>
                        <a:spcBef>
                          <a:spcPts val="0"/>
                        </a:spcBef>
                        <a:spcAft>
                          <a:spcPts val="600"/>
                        </a:spcAft>
                      </a:pPr>
                      <a:r>
                        <a:rPr lang="en-US" sz="900">
                          <a:solidFill>
                            <a:schemeClr val="tx1"/>
                          </a:solidFill>
                          <a:effectLst/>
                        </a:rPr>
                        <a:t>Survey of alumni/employers/graduating class</a:t>
                      </a:r>
                      <a:endParaRPr lang="en-US" sz="900">
                        <a:solidFill>
                          <a:schemeClr val="tx1"/>
                        </a:solidFill>
                        <a:effectLst/>
                        <a:latin typeface="Times New Roman" panose="02020603050405020304" pitchFamily="18" charset="0"/>
                        <a:ea typeface="Times New Roman" panose="02020603050405020304" pitchFamily="18" charset="0"/>
                      </a:endParaRPr>
                    </a:p>
                  </a:txBody>
                  <a:tcPr marL="46866" marR="46866" marT="0" marB="0">
                    <a:noFill/>
                  </a:tcPr>
                </a:tc>
                <a:tc>
                  <a:txBody>
                    <a:bodyPr/>
                    <a:lstStyle/>
                    <a:p>
                      <a:pPr marL="0" marR="0" algn="just">
                        <a:lnSpc>
                          <a:spcPct val="150000"/>
                        </a:lnSpc>
                        <a:spcBef>
                          <a:spcPts val="0"/>
                        </a:spcBef>
                        <a:spcAft>
                          <a:spcPts val="600"/>
                        </a:spcAft>
                      </a:pPr>
                      <a:r>
                        <a:rPr lang="en-US" sz="900">
                          <a:solidFill>
                            <a:schemeClr val="tx1"/>
                          </a:solidFill>
                          <a:effectLst/>
                        </a:rPr>
                        <a:t>Ongoing activity from Jan 2014 to March 2014</a:t>
                      </a:r>
                      <a:endParaRPr lang="en-US" sz="900">
                        <a:solidFill>
                          <a:schemeClr val="tx1"/>
                        </a:solidFill>
                        <a:effectLst/>
                        <a:latin typeface="Times New Roman" panose="02020603050405020304" pitchFamily="18" charset="0"/>
                        <a:ea typeface="Times New Roman" panose="02020603050405020304" pitchFamily="18" charset="0"/>
                      </a:endParaRPr>
                    </a:p>
                  </a:txBody>
                  <a:tcPr marL="46866" marR="46866" marT="0" marB="0">
                    <a:noFill/>
                  </a:tcPr>
                </a:tc>
                <a:tc>
                  <a:txBody>
                    <a:bodyPr/>
                    <a:lstStyle/>
                    <a:p>
                      <a:pPr marL="0" marR="0" algn="just">
                        <a:lnSpc>
                          <a:spcPct val="150000"/>
                        </a:lnSpc>
                        <a:spcBef>
                          <a:spcPts val="0"/>
                        </a:spcBef>
                        <a:spcAft>
                          <a:spcPts val="600"/>
                        </a:spcAft>
                      </a:pPr>
                      <a:r>
                        <a:rPr lang="en-US" sz="900" dirty="0">
                          <a:solidFill>
                            <a:schemeClr val="tx1"/>
                          </a:solidFill>
                          <a:effectLst/>
                        </a:rPr>
                        <a:t>Need for new courses identified e.g. increased focus on Business Computing skills in all courses </a:t>
                      </a:r>
                    </a:p>
                    <a:p>
                      <a:pPr marL="0" marR="0" algn="just">
                        <a:lnSpc>
                          <a:spcPct val="150000"/>
                        </a:lnSpc>
                        <a:spcBef>
                          <a:spcPts val="0"/>
                        </a:spcBef>
                        <a:spcAft>
                          <a:spcPts val="600"/>
                        </a:spcAft>
                      </a:pPr>
                      <a:r>
                        <a:rPr lang="en-US" sz="900" dirty="0">
                          <a:solidFill>
                            <a:schemeClr val="tx1"/>
                          </a:solidFill>
                          <a:effectLst/>
                        </a:rPr>
                        <a:t>More stress on Accounting Standards is required</a:t>
                      </a:r>
                      <a:endParaRPr lang="en-US" sz="900" dirty="0">
                        <a:solidFill>
                          <a:schemeClr val="tx1"/>
                        </a:solidFill>
                        <a:effectLst/>
                        <a:latin typeface="Times New Roman" panose="02020603050405020304" pitchFamily="18" charset="0"/>
                        <a:ea typeface="Times New Roman" panose="02020603050405020304" pitchFamily="18" charset="0"/>
                      </a:endParaRPr>
                    </a:p>
                  </a:txBody>
                  <a:tcPr marL="46866" marR="46866" marT="0" marB="0">
                    <a:noFill/>
                  </a:tcPr>
                </a:tc>
                <a:tc>
                  <a:txBody>
                    <a:bodyPr/>
                    <a:lstStyle/>
                    <a:p>
                      <a:pPr marL="0" marR="0" algn="just">
                        <a:lnSpc>
                          <a:spcPct val="115000"/>
                        </a:lnSpc>
                        <a:spcBef>
                          <a:spcPts val="0"/>
                        </a:spcBef>
                        <a:spcAft>
                          <a:spcPts val="600"/>
                        </a:spcAft>
                      </a:pPr>
                      <a:r>
                        <a:rPr lang="en-US" sz="900" dirty="0">
                          <a:solidFill>
                            <a:schemeClr val="tx1"/>
                          </a:solidFill>
                          <a:effectLst/>
                        </a:rPr>
                        <a:t>Courses have been modified  to incorporate business computing applications</a:t>
                      </a:r>
                    </a:p>
                    <a:p>
                      <a:pPr marL="0" marR="0" algn="just">
                        <a:lnSpc>
                          <a:spcPct val="115000"/>
                        </a:lnSpc>
                        <a:spcBef>
                          <a:spcPts val="0"/>
                        </a:spcBef>
                        <a:spcAft>
                          <a:spcPts val="600"/>
                        </a:spcAft>
                      </a:pPr>
                      <a:r>
                        <a:rPr lang="en-US" sz="900" dirty="0">
                          <a:solidFill>
                            <a:schemeClr val="tx1"/>
                          </a:solidFill>
                          <a:effectLst/>
                        </a:rPr>
                        <a:t>The FSA course is now focused more on IFRS and US GAAP</a:t>
                      </a:r>
                    </a:p>
                    <a:p>
                      <a:pPr marL="0" marR="0" algn="just">
                        <a:lnSpc>
                          <a:spcPct val="115000"/>
                        </a:lnSpc>
                        <a:spcBef>
                          <a:spcPts val="0"/>
                        </a:spcBef>
                        <a:spcAft>
                          <a:spcPts val="600"/>
                        </a:spcAft>
                      </a:pPr>
                      <a:r>
                        <a:rPr lang="en-US" sz="900" dirty="0">
                          <a:solidFill>
                            <a:schemeClr val="tx1"/>
                          </a:solidFill>
                          <a:effectLst/>
                        </a:rPr>
                        <a:t> </a:t>
                      </a:r>
                      <a:endParaRPr lang="en-US" sz="900" dirty="0">
                        <a:solidFill>
                          <a:schemeClr val="tx1"/>
                        </a:solidFill>
                        <a:effectLst/>
                        <a:latin typeface="Times New Roman" panose="02020603050405020304" pitchFamily="18" charset="0"/>
                        <a:ea typeface="Times New Roman" panose="02020603050405020304" pitchFamily="18" charset="0"/>
                      </a:endParaRPr>
                    </a:p>
                  </a:txBody>
                  <a:tcPr marL="46866" marR="46866" marT="0" marB="0">
                    <a:noFill/>
                  </a:tcPr>
                </a:tc>
              </a:tr>
              <a:tr h="666115">
                <a:tc>
                  <a:txBody>
                    <a:bodyPr/>
                    <a:lstStyle/>
                    <a:p>
                      <a:pPr marL="0" marR="0" algn="just">
                        <a:lnSpc>
                          <a:spcPct val="150000"/>
                        </a:lnSpc>
                        <a:spcBef>
                          <a:spcPts val="0"/>
                        </a:spcBef>
                        <a:spcAft>
                          <a:spcPts val="600"/>
                        </a:spcAft>
                      </a:pPr>
                      <a:r>
                        <a:rPr lang="en-US" sz="900">
                          <a:solidFill>
                            <a:schemeClr val="tx1"/>
                          </a:solidFill>
                          <a:effectLst/>
                        </a:rPr>
                        <a:t>2.Excellent communication and Negotiation skills</a:t>
                      </a:r>
                      <a:endParaRPr lang="en-US" sz="900">
                        <a:solidFill>
                          <a:schemeClr val="tx1"/>
                        </a:solidFill>
                        <a:effectLst/>
                        <a:latin typeface="Times New Roman" panose="02020603050405020304" pitchFamily="18" charset="0"/>
                        <a:ea typeface="Times New Roman" panose="02020603050405020304" pitchFamily="18" charset="0"/>
                      </a:endParaRPr>
                    </a:p>
                  </a:txBody>
                  <a:tcPr marL="46866" marR="46866" marT="0" marB="0">
                    <a:noFill/>
                  </a:tcPr>
                </a:tc>
                <a:tc>
                  <a:txBody>
                    <a:bodyPr/>
                    <a:lstStyle/>
                    <a:p>
                      <a:pPr marL="0" marR="0" algn="ctr">
                        <a:lnSpc>
                          <a:spcPct val="150000"/>
                        </a:lnSpc>
                        <a:spcBef>
                          <a:spcPts val="0"/>
                        </a:spcBef>
                        <a:spcAft>
                          <a:spcPts val="600"/>
                        </a:spcAft>
                      </a:pPr>
                      <a:r>
                        <a:rPr lang="en-US" sz="900">
                          <a:solidFill>
                            <a:schemeClr val="tx1"/>
                          </a:solidFill>
                          <a:effectLst/>
                        </a:rPr>
                        <a:t> Survey of alumni/employers/graduating class</a:t>
                      </a:r>
                      <a:endParaRPr lang="en-US" sz="900">
                        <a:solidFill>
                          <a:schemeClr val="tx1"/>
                        </a:solidFill>
                        <a:effectLst/>
                        <a:latin typeface="Times New Roman" panose="02020603050405020304" pitchFamily="18" charset="0"/>
                        <a:ea typeface="Times New Roman" panose="02020603050405020304" pitchFamily="18" charset="0"/>
                      </a:endParaRPr>
                    </a:p>
                  </a:txBody>
                  <a:tcPr marL="46866" marR="46866" marT="0" marB="0">
                    <a:noFill/>
                  </a:tcPr>
                </a:tc>
                <a:tc>
                  <a:txBody>
                    <a:bodyPr/>
                    <a:lstStyle/>
                    <a:p>
                      <a:pPr marL="0" marR="0" algn="just">
                        <a:lnSpc>
                          <a:spcPct val="150000"/>
                        </a:lnSpc>
                        <a:spcBef>
                          <a:spcPts val="0"/>
                        </a:spcBef>
                        <a:spcAft>
                          <a:spcPts val="600"/>
                        </a:spcAft>
                      </a:pPr>
                      <a:r>
                        <a:rPr lang="en-US" sz="900" dirty="0">
                          <a:solidFill>
                            <a:schemeClr val="tx1"/>
                          </a:solidFill>
                          <a:effectLst/>
                        </a:rPr>
                        <a:t>Ongoing activity from Jan 2014 to March 2014</a:t>
                      </a:r>
                      <a:endParaRPr lang="en-US" sz="900" dirty="0">
                        <a:solidFill>
                          <a:schemeClr val="tx1"/>
                        </a:solidFill>
                        <a:effectLst/>
                        <a:latin typeface="Times New Roman" panose="02020603050405020304" pitchFamily="18" charset="0"/>
                        <a:ea typeface="Times New Roman" panose="02020603050405020304" pitchFamily="18" charset="0"/>
                      </a:endParaRPr>
                    </a:p>
                  </a:txBody>
                  <a:tcPr marL="46866" marR="46866" marT="0" marB="0">
                    <a:noFill/>
                  </a:tcPr>
                </a:tc>
                <a:tc>
                  <a:txBody>
                    <a:bodyPr/>
                    <a:lstStyle/>
                    <a:p>
                      <a:pPr marL="0" marR="0" algn="just">
                        <a:lnSpc>
                          <a:spcPct val="150000"/>
                        </a:lnSpc>
                        <a:spcBef>
                          <a:spcPts val="0"/>
                        </a:spcBef>
                        <a:spcAft>
                          <a:spcPts val="600"/>
                        </a:spcAft>
                      </a:pPr>
                      <a:r>
                        <a:rPr lang="en-US" sz="900" dirty="0">
                          <a:solidFill>
                            <a:schemeClr val="tx1"/>
                          </a:solidFill>
                          <a:effectLst/>
                        </a:rPr>
                        <a:t>Market places high premium on written and oral skills</a:t>
                      </a:r>
                      <a:endParaRPr lang="en-US" sz="900" dirty="0">
                        <a:solidFill>
                          <a:schemeClr val="tx1"/>
                        </a:solidFill>
                        <a:effectLst/>
                        <a:latin typeface="Times New Roman" panose="02020603050405020304" pitchFamily="18" charset="0"/>
                        <a:ea typeface="Times New Roman" panose="02020603050405020304" pitchFamily="18" charset="0"/>
                      </a:endParaRPr>
                    </a:p>
                  </a:txBody>
                  <a:tcPr marL="46866" marR="46866" marT="0" marB="0">
                    <a:noFill/>
                  </a:tcPr>
                </a:tc>
                <a:tc>
                  <a:txBody>
                    <a:bodyPr/>
                    <a:lstStyle/>
                    <a:p>
                      <a:pPr marL="0" marR="0" algn="just">
                        <a:lnSpc>
                          <a:spcPct val="115000"/>
                        </a:lnSpc>
                        <a:spcBef>
                          <a:spcPts val="0"/>
                        </a:spcBef>
                        <a:spcAft>
                          <a:spcPts val="600"/>
                        </a:spcAft>
                      </a:pPr>
                      <a:r>
                        <a:rPr lang="en-US" sz="900">
                          <a:solidFill>
                            <a:schemeClr val="tx1"/>
                          </a:solidFill>
                          <a:effectLst/>
                        </a:rPr>
                        <a:t>Report writing</a:t>
                      </a:r>
                    </a:p>
                    <a:p>
                      <a:pPr marL="0" marR="0" algn="just">
                        <a:lnSpc>
                          <a:spcPct val="115000"/>
                        </a:lnSpc>
                        <a:spcBef>
                          <a:spcPts val="0"/>
                        </a:spcBef>
                        <a:spcAft>
                          <a:spcPts val="600"/>
                        </a:spcAft>
                      </a:pPr>
                      <a:r>
                        <a:rPr lang="en-US" sz="900">
                          <a:solidFill>
                            <a:schemeClr val="tx1"/>
                          </a:solidFill>
                          <a:effectLst/>
                        </a:rPr>
                        <a:t>Presentations</a:t>
                      </a:r>
                      <a:endParaRPr lang="en-US" sz="900">
                        <a:solidFill>
                          <a:schemeClr val="tx1"/>
                        </a:solidFill>
                        <a:effectLst/>
                        <a:latin typeface="Times New Roman" panose="02020603050405020304" pitchFamily="18" charset="0"/>
                        <a:ea typeface="Times New Roman" panose="02020603050405020304" pitchFamily="18" charset="0"/>
                      </a:endParaRPr>
                    </a:p>
                  </a:txBody>
                  <a:tcPr marL="46866" marR="46866" marT="0" marB="0">
                    <a:noFill/>
                  </a:tcPr>
                </a:tc>
              </a:tr>
              <a:tr h="821541">
                <a:tc>
                  <a:txBody>
                    <a:bodyPr/>
                    <a:lstStyle/>
                    <a:p>
                      <a:pPr marL="0" marR="0" algn="ctr">
                        <a:lnSpc>
                          <a:spcPct val="150000"/>
                        </a:lnSpc>
                        <a:spcBef>
                          <a:spcPts val="0"/>
                        </a:spcBef>
                        <a:spcAft>
                          <a:spcPts val="600"/>
                        </a:spcAft>
                      </a:pPr>
                      <a:r>
                        <a:rPr lang="en-US" sz="900">
                          <a:solidFill>
                            <a:schemeClr val="tx1"/>
                          </a:solidFill>
                          <a:effectLst/>
                        </a:rPr>
                        <a:t>3.Leadership and Team Work</a:t>
                      </a:r>
                      <a:endParaRPr lang="en-US" sz="900">
                        <a:solidFill>
                          <a:schemeClr val="tx1"/>
                        </a:solidFill>
                        <a:effectLst/>
                        <a:latin typeface="Times New Roman" panose="02020603050405020304" pitchFamily="18" charset="0"/>
                        <a:ea typeface="Times New Roman" panose="02020603050405020304" pitchFamily="18" charset="0"/>
                      </a:endParaRPr>
                    </a:p>
                  </a:txBody>
                  <a:tcPr marL="46866" marR="46866" marT="0" marB="0">
                    <a:noFill/>
                  </a:tcPr>
                </a:tc>
                <a:tc>
                  <a:txBody>
                    <a:bodyPr/>
                    <a:lstStyle/>
                    <a:p>
                      <a:pPr marL="0" marR="0" algn="ctr">
                        <a:lnSpc>
                          <a:spcPct val="150000"/>
                        </a:lnSpc>
                        <a:spcBef>
                          <a:spcPts val="0"/>
                        </a:spcBef>
                        <a:spcAft>
                          <a:spcPts val="600"/>
                        </a:spcAft>
                      </a:pPr>
                      <a:r>
                        <a:rPr lang="en-US" sz="900">
                          <a:solidFill>
                            <a:schemeClr val="tx1"/>
                          </a:solidFill>
                          <a:effectLst/>
                        </a:rPr>
                        <a:t>Survey of alumni/employers/graduating class</a:t>
                      </a:r>
                      <a:endParaRPr lang="en-US" sz="900">
                        <a:solidFill>
                          <a:schemeClr val="tx1"/>
                        </a:solidFill>
                        <a:effectLst/>
                        <a:latin typeface="Times New Roman" panose="02020603050405020304" pitchFamily="18" charset="0"/>
                        <a:ea typeface="Times New Roman" panose="02020603050405020304" pitchFamily="18" charset="0"/>
                      </a:endParaRPr>
                    </a:p>
                  </a:txBody>
                  <a:tcPr marL="46866" marR="46866" marT="0" marB="0">
                    <a:noFill/>
                  </a:tcPr>
                </a:tc>
                <a:tc>
                  <a:txBody>
                    <a:bodyPr/>
                    <a:lstStyle/>
                    <a:p>
                      <a:pPr marL="0" marR="0" algn="just">
                        <a:lnSpc>
                          <a:spcPct val="150000"/>
                        </a:lnSpc>
                        <a:spcBef>
                          <a:spcPts val="0"/>
                        </a:spcBef>
                        <a:spcAft>
                          <a:spcPts val="600"/>
                        </a:spcAft>
                      </a:pPr>
                      <a:r>
                        <a:rPr lang="en-US" sz="900">
                          <a:solidFill>
                            <a:schemeClr val="tx1"/>
                          </a:solidFill>
                          <a:effectLst/>
                        </a:rPr>
                        <a:t>Ongoing activity from Jan 2014 to March 2014</a:t>
                      </a:r>
                      <a:endParaRPr lang="en-US" sz="900">
                        <a:solidFill>
                          <a:schemeClr val="tx1"/>
                        </a:solidFill>
                        <a:effectLst/>
                        <a:latin typeface="Times New Roman" panose="02020603050405020304" pitchFamily="18" charset="0"/>
                        <a:ea typeface="Times New Roman" panose="02020603050405020304" pitchFamily="18" charset="0"/>
                      </a:endParaRPr>
                    </a:p>
                  </a:txBody>
                  <a:tcPr marL="46866" marR="46866" marT="0" marB="0">
                    <a:noFill/>
                  </a:tcPr>
                </a:tc>
                <a:tc>
                  <a:txBody>
                    <a:bodyPr/>
                    <a:lstStyle/>
                    <a:p>
                      <a:pPr marL="0" marR="0" algn="just">
                        <a:lnSpc>
                          <a:spcPct val="150000"/>
                        </a:lnSpc>
                        <a:spcBef>
                          <a:spcPts val="0"/>
                        </a:spcBef>
                        <a:spcAft>
                          <a:spcPts val="600"/>
                        </a:spcAft>
                      </a:pPr>
                      <a:r>
                        <a:rPr lang="en-US" sz="900" dirty="0">
                          <a:solidFill>
                            <a:schemeClr val="tx1"/>
                          </a:solidFill>
                          <a:effectLst/>
                        </a:rPr>
                        <a:t>Greater focus on case studies with its inbuilt reliance on team work</a:t>
                      </a:r>
                      <a:endParaRPr lang="en-US" sz="900" dirty="0">
                        <a:solidFill>
                          <a:schemeClr val="tx1"/>
                        </a:solidFill>
                        <a:effectLst/>
                        <a:latin typeface="Times New Roman" panose="02020603050405020304" pitchFamily="18" charset="0"/>
                        <a:ea typeface="Times New Roman" panose="02020603050405020304" pitchFamily="18" charset="0"/>
                      </a:endParaRPr>
                    </a:p>
                  </a:txBody>
                  <a:tcPr marL="46866" marR="46866" marT="0" marB="0">
                    <a:noFill/>
                  </a:tcPr>
                </a:tc>
                <a:tc>
                  <a:txBody>
                    <a:bodyPr/>
                    <a:lstStyle/>
                    <a:p>
                      <a:pPr marL="0" marR="0" algn="just">
                        <a:lnSpc>
                          <a:spcPct val="115000"/>
                        </a:lnSpc>
                        <a:spcBef>
                          <a:spcPts val="0"/>
                        </a:spcBef>
                        <a:spcAft>
                          <a:spcPts val="600"/>
                        </a:spcAft>
                      </a:pPr>
                      <a:r>
                        <a:rPr lang="en-US" sz="900" dirty="0">
                          <a:solidFill>
                            <a:schemeClr val="tx1"/>
                          </a:solidFill>
                          <a:effectLst/>
                        </a:rPr>
                        <a:t>Increased use of cases in Strategic Management and Leadership and OB.</a:t>
                      </a:r>
                    </a:p>
                    <a:p>
                      <a:pPr marL="0" marR="0" algn="just">
                        <a:lnSpc>
                          <a:spcPct val="115000"/>
                        </a:lnSpc>
                        <a:spcBef>
                          <a:spcPts val="0"/>
                        </a:spcBef>
                        <a:spcAft>
                          <a:spcPts val="600"/>
                        </a:spcAft>
                      </a:pPr>
                      <a:r>
                        <a:rPr lang="en-US" sz="900" dirty="0">
                          <a:solidFill>
                            <a:schemeClr val="tx1"/>
                          </a:solidFill>
                          <a:effectLst/>
                        </a:rPr>
                        <a:t>Workshop conducted to train faculty to effectively teach case studies</a:t>
                      </a:r>
                      <a:endParaRPr lang="en-US" sz="900" dirty="0">
                        <a:solidFill>
                          <a:schemeClr val="tx1"/>
                        </a:solidFill>
                        <a:effectLst/>
                        <a:latin typeface="Times New Roman" panose="02020603050405020304" pitchFamily="18" charset="0"/>
                        <a:ea typeface="Times New Roman" panose="02020603050405020304" pitchFamily="18" charset="0"/>
                      </a:endParaRPr>
                    </a:p>
                  </a:txBody>
                  <a:tcPr marL="46866" marR="46866" marT="0" marB="0">
                    <a:noFill/>
                  </a:tcPr>
                </a:tc>
              </a:tr>
              <a:tr h="832642">
                <a:tc>
                  <a:txBody>
                    <a:bodyPr/>
                    <a:lstStyle/>
                    <a:p>
                      <a:pPr marL="0" marR="0" algn="just">
                        <a:lnSpc>
                          <a:spcPct val="150000"/>
                        </a:lnSpc>
                        <a:spcBef>
                          <a:spcPts val="0"/>
                        </a:spcBef>
                        <a:spcAft>
                          <a:spcPts val="600"/>
                        </a:spcAft>
                      </a:pPr>
                      <a:r>
                        <a:rPr lang="en-US" sz="900">
                          <a:solidFill>
                            <a:schemeClr val="tx1"/>
                          </a:solidFill>
                          <a:effectLst/>
                        </a:rPr>
                        <a:t>4.Professionalism and Work Ethics</a:t>
                      </a:r>
                      <a:endParaRPr lang="en-US" sz="900">
                        <a:solidFill>
                          <a:schemeClr val="tx1"/>
                        </a:solidFill>
                        <a:effectLst/>
                        <a:latin typeface="Times New Roman" panose="02020603050405020304" pitchFamily="18" charset="0"/>
                        <a:ea typeface="Times New Roman" panose="02020603050405020304" pitchFamily="18" charset="0"/>
                      </a:endParaRPr>
                    </a:p>
                  </a:txBody>
                  <a:tcPr marL="46866" marR="46866" marT="0" marB="0">
                    <a:noFill/>
                  </a:tcPr>
                </a:tc>
                <a:tc>
                  <a:txBody>
                    <a:bodyPr/>
                    <a:lstStyle/>
                    <a:p>
                      <a:pPr marL="0" marR="0" algn="ctr">
                        <a:lnSpc>
                          <a:spcPct val="150000"/>
                        </a:lnSpc>
                        <a:spcBef>
                          <a:spcPts val="0"/>
                        </a:spcBef>
                        <a:spcAft>
                          <a:spcPts val="600"/>
                        </a:spcAft>
                      </a:pPr>
                      <a:r>
                        <a:rPr lang="en-US" sz="900">
                          <a:solidFill>
                            <a:schemeClr val="tx1"/>
                          </a:solidFill>
                          <a:effectLst/>
                        </a:rPr>
                        <a:t>Survey of alumni/employers/graduating class</a:t>
                      </a:r>
                      <a:endParaRPr lang="en-US" sz="900">
                        <a:solidFill>
                          <a:schemeClr val="tx1"/>
                        </a:solidFill>
                        <a:effectLst/>
                        <a:latin typeface="Times New Roman" panose="02020603050405020304" pitchFamily="18" charset="0"/>
                        <a:ea typeface="Times New Roman" panose="02020603050405020304" pitchFamily="18" charset="0"/>
                      </a:endParaRPr>
                    </a:p>
                  </a:txBody>
                  <a:tcPr marL="46866" marR="46866" marT="0" marB="0">
                    <a:noFill/>
                  </a:tcPr>
                </a:tc>
                <a:tc>
                  <a:txBody>
                    <a:bodyPr/>
                    <a:lstStyle/>
                    <a:p>
                      <a:pPr marL="0" marR="0" algn="just">
                        <a:lnSpc>
                          <a:spcPct val="150000"/>
                        </a:lnSpc>
                        <a:spcBef>
                          <a:spcPts val="0"/>
                        </a:spcBef>
                        <a:spcAft>
                          <a:spcPts val="600"/>
                        </a:spcAft>
                      </a:pPr>
                      <a:r>
                        <a:rPr lang="en-US" sz="900">
                          <a:solidFill>
                            <a:schemeClr val="tx1"/>
                          </a:solidFill>
                          <a:effectLst/>
                        </a:rPr>
                        <a:t>Ongoing activity from Jan 2014 to March 2014</a:t>
                      </a:r>
                      <a:endParaRPr lang="en-US" sz="900">
                        <a:solidFill>
                          <a:schemeClr val="tx1"/>
                        </a:solidFill>
                        <a:effectLst/>
                        <a:latin typeface="Times New Roman" panose="02020603050405020304" pitchFamily="18" charset="0"/>
                        <a:ea typeface="Times New Roman" panose="02020603050405020304" pitchFamily="18" charset="0"/>
                      </a:endParaRPr>
                    </a:p>
                  </a:txBody>
                  <a:tcPr marL="46866" marR="46866" marT="0" marB="0">
                    <a:noFill/>
                  </a:tcPr>
                </a:tc>
                <a:tc>
                  <a:txBody>
                    <a:bodyPr/>
                    <a:lstStyle/>
                    <a:p>
                      <a:pPr marL="0" marR="0" algn="just">
                        <a:lnSpc>
                          <a:spcPct val="150000"/>
                        </a:lnSpc>
                        <a:spcBef>
                          <a:spcPts val="0"/>
                        </a:spcBef>
                        <a:spcAft>
                          <a:spcPts val="600"/>
                        </a:spcAft>
                      </a:pPr>
                      <a:r>
                        <a:rPr lang="en-US" sz="900" dirty="0">
                          <a:solidFill>
                            <a:schemeClr val="tx1"/>
                          </a:solidFill>
                          <a:effectLst/>
                        </a:rPr>
                        <a:t>Greater emphasis on interaction between industry representatives and students</a:t>
                      </a:r>
                      <a:endParaRPr lang="en-US" sz="900" dirty="0">
                        <a:solidFill>
                          <a:schemeClr val="tx1"/>
                        </a:solidFill>
                        <a:effectLst/>
                        <a:latin typeface="Times New Roman" panose="02020603050405020304" pitchFamily="18" charset="0"/>
                        <a:ea typeface="Times New Roman" panose="02020603050405020304" pitchFamily="18" charset="0"/>
                      </a:endParaRPr>
                    </a:p>
                  </a:txBody>
                  <a:tcPr marL="46866" marR="46866" marT="0" marB="0">
                    <a:noFill/>
                  </a:tcPr>
                </a:tc>
                <a:tc>
                  <a:txBody>
                    <a:bodyPr/>
                    <a:lstStyle/>
                    <a:p>
                      <a:pPr marL="0" marR="0" algn="just">
                        <a:lnSpc>
                          <a:spcPct val="115000"/>
                        </a:lnSpc>
                        <a:spcBef>
                          <a:spcPts val="0"/>
                        </a:spcBef>
                        <a:spcAft>
                          <a:spcPts val="600"/>
                        </a:spcAft>
                      </a:pPr>
                      <a:r>
                        <a:rPr lang="en-US" sz="900" dirty="0">
                          <a:solidFill>
                            <a:schemeClr val="tx1"/>
                          </a:solidFill>
                          <a:effectLst/>
                        </a:rPr>
                        <a:t>Various guest speakers from the industry are invited to share their experiences.</a:t>
                      </a:r>
                    </a:p>
                    <a:p>
                      <a:pPr marL="0" marR="0" algn="just">
                        <a:lnSpc>
                          <a:spcPct val="115000"/>
                        </a:lnSpc>
                        <a:spcBef>
                          <a:spcPts val="0"/>
                        </a:spcBef>
                        <a:spcAft>
                          <a:spcPts val="600"/>
                        </a:spcAft>
                      </a:pPr>
                      <a:r>
                        <a:rPr lang="en-US" sz="900" dirty="0">
                          <a:solidFill>
                            <a:schemeClr val="tx1"/>
                          </a:solidFill>
                          <a:effectLst/>
                        </a:rPr>
                        <a:t>Job fair.</a:t>
                      </a:r>
                      <a:endParaRPr lang="en-US" sz="900" dirty="0">
                        <a:solidFill>
                          <a:schemeClr val="tx1"/>
                        </a:solidFill>
                        <a:effectLst/>
                        <a:latin typeface="Times New Roman" panose="02020603050405020304" pitchFamily="18" charset="0"/>
                        <a:ea typeface="Times New Roman" panose="02020603050405020304" pitchFamily="18" charset="0"/>
                      </a:endParaRPr>
                    </a:p>
                  </a:txBody>
                  <a:tcPr marL="46866" marR="46866" marT="0" marB="0">
                    <a:noFill/>
                  </a:tcPr>
                </a:tc>
              </a:tr>
              <a:tr h="988109">
                <a:tc>
                  <a:txBody>
                    <a:bodyPr/>
                    <a:lstStyle/>
                    <a:p>
                      <a:pPr marL="0" marR="0" algn="just">
                        <a:lnSpc>
                          <a:spcPct val="150000"/>
                        </a:lnSpc>
                        <a:spcBef>
                          <a:spcPts val="0"/>
                        </a:spcBef>
                        <a:spcAft>
                          <a:spcPts val="600"/>
                        </a:spcAft>
                      </a:pPr>
                      <a:r>
                        <a:rPr lang="en-US" sz="900">
                          <a:solidFill>
                            <a:schemeClr val="tx1"/>
                          </a:solidFill>
                          <a:effectLst/>
                        </a:rPr>
                        <a:t>5.Entrepreneurship and Futuristic Vision</a:t>
                      </a:r>
                      <a:endParaRPr lang="en-US" sz="900">
                        <a:solidFill>
                          <a:schemeClr val="tx1"/>
                        </a:solidFill>
                        <a:effectLst/>
                        <a:latin typeface="Times New Roman" panose="02020603050405020304" pitchFamily="18" charset="0"/>
                        <a:ea typeface="Times New Roman" panose="02020603050405020304" pitchFamily="18" charset="0"/>
                      </a:endParaRPr>
                    </a:p>
                  </a:txBody>
                  <a:tcPr marL="46866" marR="46866" marT="0" marB="0">
                    <a:noFill/>
                  </a:tcPr>
                </a:tc>
                <a:tc>
                  <a:txBody>
                    <a:bodyPr/>
                    <a:lstStyle/>
                    <a:p>
                      <a:pPr marL="0" marR="0" algn="ctr">
                        <a:lnSpc>
                          <a:spcPct val="150000"/>
                        </a:lnSpc>
                        <a:spcBef>
                          <a:spcPts val="0"/>
                        </a:spcBef>
                        <a:spcAft>
                          <a:spcPts val="600"/>
                        </a:spcAft>
                      </a:pPr>
                      <a:r>
                        <a:rPr lang="en-US" sz="900">
                          <a:solidFill>
                            <a:schemeClr val="tx1"/>
                          </a:solidFill>
                          <a:effectLst/>
                        </a:rPr>
                        <a:t>Survey of alumni/employers/graduating class</a:t>
                      </a:r>
                      <a:endParaRPr lang="en-US" sz="900">
                        <a:solidFill>
                          <a:schemeClr val="tx1"/>
                        </a:solidFill>
                        <a:effectLst/>
                        <a:latin typeface="Times New Roman" panose="02020603050405020304" pitchFamily="18" charset="0"/>
                        <a:ea typeface="Times New Roman" panose="02020603050405020304" pitchFamily="18" charset="0"/>
                      </a:endParaRPr>
                    </a:p>
                  </a:txBody>
                  <a:tcPr marL="46866" marR="46866" marT="0" marB="0">
                    <a:noFill/>
                  </a:tcPr>
                </a:tc>
                <a:tc>
                  <a:txBody>
                    <a:bodyPr/>
                    <a:lstStyle/>
                    <a:p>
                      <a:pPr marL="0" marR="0" algn="just">
                        <a:lnSpc>
                          <a:spcPct val="150000"/>
                        </a:lnSpc>
                        <a:spcBef>
                          <a:spcPts val="0"/>
                        </a:spcBef>
                        <a:spcAft>
                          <a:spcPts val="600"/>
                        </a:spcAft>
                      </a:pPr>
                      <a:r>
                        <a:rPr lang="en-US" sz="900">
                          <a:solidFill>
                            <a:schemeClr val="tx1"/>
                          </a:solidFill>
                          <a:effectLst/>
                        </a:rPr>
                        <a:t>Ongoing activity from Jan 2014 to March 2014</a:t>
                      </a:r>
                      <a:endParaRPr lang="en-US" sz="900">
                        <a:solidFill>
                          <a:schemeClr val="tx1"/>
                        </a:solidFill>
                        <a:effectLst/>
                        <a:latin typeface="Times New Roman" panose="02020603050405020304" pitchFamily="18" charset="0"/>
                        <a:ea typeface="Times New Roman" panose="02020603050405020304" pitchFamily="18" charset="0"/>
                      </a:endParaRPr>
                    </a:p>
                  </a:txBody>
                  <a:tcPr marL="46866" marR="46866" marT="0" marB="0">
                    <a:noFill/>
                  </a:tcPr>
                </a:tc>
                <a:tc>
                  <a:txBody>
                    <a:bodyPr/>
                    <a:lstStyle/>
                    <a:p>
                      <a:pPr marL="0" marR="0" algn="just">
                        <a:lnSpc>
                          <a:spcPct val="150000"/>
                        </a:lnSpc>
                        <a:spcBef>
                          <a:spcPts val="0"/>
                        </a:spcBef>
                        <a:spcAft>
                          <a:spcPts val="600"/>
                        </a:spcAft>
                      </a:pPr>
                      <a:r>
                        <a:rPr lang="en-US" sz="900">
                          <a:solidFill>
                            <a:schemeClr val="tx1"/>
                          </a:solidFill>
                          <a:effectLst/>
                        </a:rPr>
                        <a:t>Internship should be introduced to give students flavor of real time challenging working environment</a:t>
                      </a:r>
                      <a:endParaRPr lang="en-US" sz="900">
                        <a:solidFill>
                          <a:schemeClr val="tx1"/>
                        </a:solidFill>
                        <a:effectLst/>
                        <a:latin typeface="Times New Roman" panose="02020603050405020304" pitchFamily="18" charset="0"/>
                        <a:ea typeface="Times New Roman" panose="02020603050405020304" pitchFamily="18" charset="0"/>
                      </a:endParaRPr>
                    </a:p>
                  </a:txBody>
                  <a:tcPr marL="46866" marR="46866" marT="0" marB="0">
                    <a:noFill/>
                  </a:tcPr>
                </a:tc>
                <a:tc>
                  <a:txBody>
                    <a:bodyPr/>
                    <a:lstStyle/>
                    <a:p>
                      <a:pPr marL="0" marR="0" algn="just">
                        <a:lnSpc>
                          <a:spcPct val="115000"/>
                        </a:lnSpc>
                        <a:spcBef>
                          <a:spcPts val="0"/>
                        </a:spcBef>
                        <a:spcAft>
                          <a:spcPts val="600"/>
                        </a:spcAft>
                      </a:pPr>
                      <a:r>
                        <a:rPr lang="en-US" sz="900" dirty="0">
                          <a:solidFill>
                            <a:schemeClr val="tx1"/>
                          </a:solidFill>
                          <a:effectLst/>
                        </a:rPr>
                        <a:t>Faculty is planning to incorporate internship programs with reputable organizations</a:t>
                      </a:r>
                      <a:endParaRPr lang="en-US" sz="900" dirty="0">
                        <a:solidFill>
                          <a:schemeClr val="tx1"/>
                        </a:solidFill>
                        <a:effectLst/>
                        <a:latin typeface="Times New Roman" panose="02020603050405020304" pitchFamily="18" charset="0"/>
                        <a:ea typeface="Times New Roman" panose="02020603050405020304" pitchFamily="18" charset="0"/>
                      </a:endParaRPr>
                    </a:p>
                  </a:txBody>
                  <a:tcPr marL="46866" marR="46866" marT="0" marB="0">
                    <a:noFill/>
                  </a:tcPr>
                </a:tc>
              </a:tr>
            </a:tbl>
          </a:graphicData>
        </a:graphic>
      </p:graphicFrame>
    </p:spTree>
    <p:extLst>
      <p:ext uri="{BB962C8B-B14F-4D97-AF65-F5344CB8AC3E}">
        <p14:creationId xmlns:p14="http://schemas.microsoft.com/office/powerpoint/2010/main" val="1240124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Problems and Difficulties</a:t>
            </a:r>
            <a:endParaRPr lang="en-US" dirty="0"/>
          </a:p>
        </p:txBody>
      </p:sp>
      <p:sp>
        <p:nvSpPr>
          <p:cNvPr id="3" name="Content Placeholder 2"/>
          <p:cNvSpPr>
            <a:spLocks noGrp="1"/>
          </p:cNvSpPr>
          <p:nvPr>
            <p:ph idx="1"/>
          </p:nvPr>
        </p:nvSpPr>
        <p:spPr/>
        <p:txBody>
          <a:bodyPr/>
          <a:lstStyle/>
          <a:p>
            <a:r>
              <a:rPr lang="en-US" dirty="0" smtClean="0"/>
              <a:t>No Clear direction</a:t>
            </a:r>
          </a:p>
          <a:p>
            <a:r>
              <a:rPr lang="en-US" dirty="0" smtClean="0"/>
              <a:t>No Proper Secretarial Support (</a:t>
            </a:r>
            <a:r>
              <a:rPr lang="en-US" dirty="0" err="1" smtClean="0"/>
              <a:t>Adhocism</a:t>
            </a:r>
            <a:r>
              <a:rPr lang="en-US" dirty="0" smtClean="0"/>
              <a:t> cant work!)</a:t>
            </a:r>
          </a:p>
          <a:p>
            <a:r>
              <a:rPr lang="en-US" dirty="0" smtClean="0"/>
              <a:t>Never Ending Loops</a:t>
            </a:r>
          </a:p>
          <a:p>
            <a:endParaRPr lang="en-US" dirty="0"/>
          </a:p>
        </p:txBody>
      </p:sp>
      <p:graphicFrame>
        <p:nvGraphicFramePr>
          <p:cNvPr id="4" name="Diagram 3"/>
          <p:cNvGraphicFramePr/>
          <p:nvPr>
            <p:extLst>
              <p:ext uri="{D42A27DB-BD31-4B8C-83A1-F6EECF244321}">
                <p14:modId xmlns:p14="http://schemas.microsoft.com/office/powerpoint/2010/main" val="2835578394"/>
              </p:ext>
            </p:extLst>
          </p:nvPr>
        </p:nvGraphicFramePr>
        <p:xfrm>
          <a:off x="1752600" y="32004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a:t>
            </a:r>
            <a:endParaRPr lang="en-US" dirty="0"/>
          </a:p>
        </p:txBody>
      </p:sp>
      <p:sp>
        <p:nvSpPr>
          <p:cNvPr id="3" name="Content Placeholder 2"/>
          <p:cNvSpPr>
            <a:spLocks noGrp="1"/>
          </p:cNvSpPr>
          <p:nvPr>
            <p:ph idx="1"/>
          </p:nvPr>
        </p:nvSpPr>
        <p:spPr/>
        <p:txBody>
          <a:bodyPr/>
          <a:lstStyle/>
          <a:p>
            <a:r>
              <a:rPr lang="en-US" dirty="0" smtClean="0"/>
              <a:t>C0mprehensive and efficient System</a:t>
            </a:r>
          </a:p>
          <a:p>
            <a:r>
              <a:rPr lang="en-US" dirty="0" smtClean="0"/>
              <a:t>Information Data Bank/ Information Office</a:t>
            </a:r>
          </a:p>
          <a:p>
            <a:r>
              <a:rPr lang="en-US" dirty="0" smtClean="0"/>
              <a:t>Mandate of PT/Committee Should be Communicated properly</a:t>
            </a:r>
          </a:p>
          <a:p>
            <a:r>
              <a:rPr lang="en-US" dirty="0" smtClean="0"/>
              <a:t>Institutional Ownership</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How to Initiate</a:t>
            </a:r>
            <a:endParaRPr lang="en-US" dirty="0"/>
          </a:p>
        </p:txBody>
      </p:sp>
      <p:sp>
        <p:nvSpPr>
          <p:cNvPr id="3" name="Content Placeholder 2"/>
          <p:cNvSpPr>
            <a:spLocks noGrp="1"/>
          </p:cNvSpPr>
          <p:nvPr>
            <p:ph idx="1"/>
          </p:nvPr>
        </p:nvSpPr>
        <p:spPr/>
        <p:txBody>
          <a:bodyPr>
            <a:normAutofit/>
          </a:bodyPr>
          <a:lstStyle/>
          <a:p>
            <a:pPr marL="0" indent="0">
              <a:buNone/>
            </a:pPr>
            <a:endParaRPr lang="en-US" dirty="0" smtClean="0"/>
          </a:p>
          <a:p>
            <a:r>
              <a:rPr lang="en-US" dirty="0" smtClean="0"/>
              <a:t>1.	Identify the purpose</a:t>
            </a:r>
          </a:p>
          <a:p>
            <a:r>
              <a:rPr lang="en-US" dirty="0" smtClean="0"/>
              <a:t>2.	Identify </a:t>
            </a:r>
            <a:r>
              <a:rPr lang="en-US" dirty="0"/>
              <a:t>the Outcomes </a:t>
            </a:r>
            <a:endParaRPr lang="en-US" dirty="0" smtClean="0"/>
          </a:p>
          <a:p>
            <a:r>
              <a:rPr lang="en-US" dirty="0" smtClean="0"/>
              <a:t>3.	Measurements and evaluation design </a:t>
            </a:r>
          </a:p>
          <a:p>
            <a:r>
              <a:rPr lang="en-US" dirty="0" smtClean="0"/>
              <a:t>4.	Data collection </a:t>
            </a:r>
          </a:p>
          <a:p>
            <a:r>
              <a:rPr lang="en-US" dirty="0" smtClean="0"/>
              <a:t>5.	Analysis and evaluation </a:t>
            </a:r>
          </a:p>
          <a:p>
            <a:r>
              <a:rPr lang="en-US" dirty="0" smtClean="0"/>
              <a:t>6.	Decision-making regarding actions to be taken. </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Targets</a:t>
            </a:r>
            <a:endParaRPr lang="en-US" dirty="0"/>
          </a:p>
        </p:txBody>
      </p:sp>
      <p:sp>
        <p:nvSpPr>
          <p:cNvPr id="3" name="Content Placeholder 2"/>
          <p:cNvSpPr>
            <a:spLocks noGrp="1"/>
          </p:cNvSpPr>
          <p:nvPr>
            <p:ph idx="1"/>
          </p:nvPr>
        </p:nvSpPr>
        <p:spPr/>
        <p:txBody>
          <a:bodyPr>
            <a:normAutofit/>
          </a:bodyPr>
          <a:lstStyle/>
          <a:p>
            <a:r>
              <a:rPr lang="en-US" dirty="0" smtClean="0"/>
              <a:t>Vision and Mission Statement of University</a:t>
            </a:r>
          </a:p>
          <a:p>
            <a:r>
              <a:rPr lang="en-US" dirty="0" smtClean="0"/>
              <a:t>Mission Statement of Business School</a:t>
            </a:r>
          </a:p>
          <a:p>
            <a:r>
              <a:rPr lang="en-US" dirty="0" smtClean="0"/>
              <a:t>Objectives based on Mission Statement</a:t>
            </a:r>
          </a:p>
          <a:p>
            <a:r>
              <a:rPr lang="en-US" dirty="0" smtClean="0">
                <a:solidFill>
                  <a:srgbClr val="FF0000"/>
                </a:solidFill>
              </a:rPr>
              <a:t>Outcomes (expected) based on Mission Statement</a:t>
            </a:r>
          </a:p>
          <a:p>
            <a:r>
              <a:rPr lang="en-US" dirty="0" smtClean="0">
                <a:solidFill>
                  <a:schemeClr val="accent5">
                    <a:lumMod val="50000"/>
                  </a:schemeClr>
                </a:solidFill>
              </a:rPr>
              <a:t>Analysis </a:t>
            </a:r>
          </a:p>
          <a:p>
            <a:pPr lvl="1"/>
            <a:r>
              <a:rPr lang="en-US" dirty="0" smtClean="0"/>
              <a:t>Survey:</a:t>
            </a:r>
          </a:p>
          <a:p>
            <a:pPr lvl="2">
              <a:buFont typeface="Wingdings" pitchFamily="2" charset="2"/>
              <a:buChar char="q"/>
            </a:pPr>
            <a:r>
              <a:rPr lang="en-US" dirty="0" smtClean="0"/>
              <a:t>Faculty</a:t>
            </a:r>
          </a:p>
          <a:p>
            <a:pPr lvl="2">
              <a:buFont typeface="Wingdings" pitchFamily="2" charset="2"/>
              <a:buChar char="q"/>
            </a:pPr>
            <a:r>
              <a:rPr lang="en-US" dirty="0" smtClean="0"/>
              <a:t>Alumni</a:t>
            </a:r>
          </a:p>
          <a:p>
            <a:pPr lvl="2">
              <a:buFont typeface="Wingdings" pitchFamily="2" charset="2"/>
              <a:buChar char="q"/>
            </a:pPr>
            <a:r>
              <a:rPr lang="en-US" dirty="0" smtClean="0"/>
              <a:t>Employers</a:t>
            </a:r>
          </a:p>
          <a:p>
            <a:pPr lvl="2">
              <a:buFont typeface="Wingdings" pitchFamily="2" charset="2"/>
              <a:buChar char="q"/>
            </a:pPr>
            <a:r>
              <a:rPr lang="en-US" dirty="0" smtClean="0"/>
              <a:t>Graduating Class</a:t>
            </a:r>
          </a:p>
          <a:p>
            <a:pPr lvl="2">
              <a:buFont typeface="Wingdings" pitchFamily="2" charset="2"/>
              <a:buChar char="q"/>
            </a:pPr>
            <a:r>
              <a:rPr lang="en-US" dirty="0" smtClean="0"/>
              <a:t>And Lot of </a:t>
            </a:r>
            <a:r>
              <a:rPr lang="en-US" dirty="0" smtClean="0">
                <a:solidFill>
                  <a:srgbClr val="FF0000"/>
                </a:solidFill>
              </a:rPr>
              <a:t>Administrative Data </a:t>
            </a:r>
            <a:r>
              <a:rPr lang="en-US" dirty="0" smtClean="0"/>
              <a:t>&amp; Assessment</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Mission Statement of the Program</a:t>
            </a:r>
            <a:endParaRPr lang="en-US" dirty="0"/>
          </a:p>
        </p:txBody>
      </p:sp>
      <p:sp>
        <p:nvSpPr>
          <p:cNvPr id="3" name="Content Placeholder 2"/>
          <p:cNvSpPr>
            <a:spLocks noGrp="1"/>
          </p:cNvSpPr>
          <p:nvPr>
            <p:ph idx="1"/>
          </p:nvPr>
        </p:nvSpPr>
        <p:spPr/>
        <p:txBody>
          <a:bodyPr>
            <a:normAutofit/>
          </a:bodyPr>
          <a:lstStyle/>
          <a:p>
            <a:r>
              <a:rPr lang="en-US" dirty="0"/>
              <a:t> </a:t>
            </a:r>
            <a:r>
              <a:rPr lang="en-US" b="1" dirty="0" smtClean="0"/>
              <a:t>Master </a:t>
            </a:r>
            <a:r>
              <a:rPr lang="en-US" b="1" dirty="0"/>
              <a:t>in Business Administration (MBA) with major in Finance &amp; Banking</a:t>
            </a:r>
            <a:endParaRPr lang="en-US" dirty="0"/>
          </a:p>
          <a:p>
            <a:r>
              <a:rPr lang="en-US" b="1" dirty="0"/>
              <a:t> </a:t>
            </a:r>
            <a:endParaRPr lang="en-US" dirty="0"/>
          </a:p>
          <a:p>
            <a:pPr algn="ctr"/>
            <a:r>
              <a:rPr lang="en-US" b="1" i="1" dirty="0"/>
              <a:t>The mission of the MBA with major in Finance &amp; Banking program is to develop the student body with the management competencies and leadership potential that is required to thrive in the competitive global business environment.</a:t>
            </a:r>
            <a:endParaRPr lang="en-US" dirty="0"/>
          </a:p>
        </p:txBody>
      </p:sp>
    </p:spTree>
    <p:extLst>
      <p:ext uri="{BB962C8B-B14F-4D97-AF65-F5344CB8AC3E}">
        <p14:creationId xmlns:p14="http://schemas.microsoft.com/office/powerpoint/2010/main" val="6479440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 Objectives</a:t>
            </a:r>
            <a:endParaRPr lang="en-US" dirty="0"/>
          </a:p>
        </p:txBody>
      </p:sp>
      <p:sp>
        <p:nvSpPr>
          <p:cNvPr id="3" name="Content Placeholder 2"/>
          <p:cNvSpPr>
            <a:spLocks noGrp="1"/>
          </p:cNvSpPr>
          <p:nvPr>
            <p:ph idx="1"/>
          </p:nvPr>
        </p:nvSpPr>
        <p:spPr/>
        <p:txBody>
          <a:bodyPr>
            <a:normAutofit/>
          </a:bodyPr>
          <a:lstStyle/>
          <a:p>
            <a:pPr marL="514350" lvl="0" indent="-514350">
              <a:buFont typeface="+mj-lt"/>
              <a:buAutoNum type="arabicPeriod"/>
            </a:pPr>
            <a:r>
              <a:rPr lang="en-US" dirty="0"/>
              <a:t>To enable the graduates in developing strong knowledge based foundations which would help them in thinking critically about business problems, analyze them and to come up with the optimal solution within the constraints. </a:t>
            </a:r>
          </a:p>
          <a:p>
            <a:pPr marL="514350" lvl="0" indent="-514350">
              <a:buFont typeface="+mj-lt"/>
              <a:buAutoNum type="arabicPeriod"/>
            </a:pPr>
            <a:r>
              <a:rPr lang="en-US" dirty="0"/>
              <a:t>To nourish their communication and negotiation skills which are important to implement different tactical and strategic decisions.  </a:t>
            </a:r>
          </a:p>
          <a:p>
            <a:pPr marL="514350" lvl="0" indent="-514350">
              <a:buFont typeface="+mj-lt"/>
              <a:buAutoNum type="arabicPeriod"/>
            </a:pPr>
            <a:r>
              <a:rPr lang="en-US" dirty="0"/>
              <a:t>To develop and nurture the leadership potential among students and to make them realize the importance of team work and collaborative environment in achieving time constrained goals. </a:t>
            </a:r>
          </a:p>
        </p:txBody>
      </p:sp>
    </p:spTree>
    <p:extLst>
      <p:ext uri="{BB962C8B-B14F-4D97-AF65-F5344CB8AC3E}">
        <p14:creationId xmlns:p14="http://schemas.microsoft.com/office/powerpoint/2010/main" val="236438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514350" lvl="0" indent="-514350">
              <a:buFont typeface="+mj-lt"/>
              <a:buAutoNum type="arabicPeriod" startAt="4"/>
            </a:pPr>
            <a:r>
              <a:rPr lang="en-US" dirty="0"/>
              <a:t>To make them aware about their responsibilities and duties as a manager and leader within the universally acceptable ethical and social frameworks.</a:t>
            </a:r>
          </a:p>
          <a:p>
            <a:pPr marL="514350" indent="-514350">
              <a:buFont typeface="+mj-lt"/>
              <a:buAutoNum type="arabicPeriod" startAt="4"/>
            </a:pPr>
            <a:r>
              <a:rPr lang="en-US" dirty="0"/>
              <a:t>To encourage them to take entrepreneurial initiatives by providing them  opportunities to analyze and tackle with uncertain business situations and to take appropriate actions along with an opportunity to see the outcome of alternative decisions.</a:t>
            </a:r>
          </a:p>
          <a:p>
            <a:endParaRPr lang="en-US" dirty="0"/>
          </a:p>
        </p:txBody>
      </p:sp>
    </p:spTree>
    <p:extLst>
      <p:ext uri="{BB962C8B-B14F-4D97-AF65-F5344CB8AC3E}">
        <p14:creationId xmlns:p14="http://schemas.microsoft.com/office/powerpoint/2010/main" val="23331525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 Outcomes (Traits)</a:t>
            </a:r>
            <a:endParaRPr lang="en-US" dirty="0"/>
          </a:p>
        </p:txBody>
      </p:sp>
      <p:sp>
        <p:nvSpPr>
          <p:cNvPr id="3" name="Content Placeholder 2"/>
          <p:cNvSpPr>
            <a:spLocks noGrp="1"/>
          </p:cNvSpPr>
          <p:nvPr>
            <p:ph idx="1"/>
          </p:nvPr>
        </p:nvSpPr>
        <p:spPr/>
        <p:txBody>
          <a:bodyPr>
            <a:normAutofit fontScale="85000" lnSpcReduction="10000"/>
          </a:bodyPr>
          <a:lstStyle/>
          <a:p>
            <a:pPr marL="514350" lvl="0" indent="-514350">
              <a:buFont typeface="+mj-lt"/>
              <a:buAutoNum type="arabicPeriod"/>
            </a:pPr>
            <a:r>
              <a:rPr lang="en-US" dirty="0"/>
              <a:t>Students should have a good working knowledge of finance, banking and accounting.</a:t>
            </a:r>
          </a:p>
          <a:p>
            <a:pPr marL="514350" lvl="0" indent="-514350">
              <a:buFont typeface="+mj-lt"/>
              <a:buAutoNum type="arabicPeriod"/>
            </a:pPr>
            <a:r>
              <a:rPr lang="en-US" dirty="0"/>
              <a:t>Students must be familiar with project evaluation techniques and criteria</a:t>
            </a:r>
          </a:p>
          <a:p>
            <a:pPr marL="514350" lvl="0" indent="-514350">
              <a:buFont typeface="+mj-lt"/>
              <a:buAutoNum type="arabicPeriod"/>
            </a:pPr>
            <a:r>
              <a:rPr lang="en-US" dirty="0"/>
              <a:t>Students must be proficient in using Excel for financial modelling, scenario building and analyzing calculations.</a:t>
            </a:r>
          </a:p>
          <a:p>
            <a:pPr marL="514350" lvl="0" indent="-514350">
              <a:buFont typeface="+mj-lt"/>
              <a:buAutoNum type="arabicPeriod"/>
            </a:pPr>
            <a:r>
              <a:rPr lang="en-US" dirty="0"/>
              <a:t>Students must have the problem identification, analyzing and solving skills</a:t>
            </a:r>
          </a:p>
          <a:p>
            <a:pPr marL="514350" lvl="0" indent="-514350">
              <a:buFont typeface="+mj-lt"/>
              <a:buAutoNum type="arabicPeriod"/>
            </a:pPr>
            <a:r>
              <a:rPr lang="en-US" dirty="0"/>
              <a:t>Students must know when and how marketing research can and should be used i.e. what research alternatives exist, and how they could recognize effective and ineffective research.</a:t>
            </a:r>
          </a:p>
          <a:p>
            <a:pPr marL="514350" lvl="0" indent="-514350">
              <a:buFont typeface="+mj-lt"/>
              <a:buAutoNum type="arabicPeriod"/>
            </a:pPr>
            <a:r>
              <a:rPr lang="en-US" dirty="0"/>
              <a:t>Students must develop the skills that help them identifying and managing strategic marketing opportunities in a competitive environment</a:t>
            </a:r>
          </a:p>
          <a:p>
            <a:pPr marL="514350" lvl="0" indent="-514350">
              <a:buFont typeface="+mj-lt"/>
              <a:buAutoNum type="arabicPeriod"/>
            </a:pPr>
            <a:r>
              <a:rPr lang="en-US" dirty="0"/>
              <a:t>The students must be able to make strategic decisions and justify these decisions through oral and written </a:t>
            </a:r>
            <a:r>
              <a:rPr lang="en-US" dirty="0" smtClean="0"/>
              <a:t>communication</a:t>
            </a:r>
            <a:endParaRPr lang="en-US" dirty="0"/>
          </a:p>
        </p:txBody>
      </p:sp>
    </p:spTree>
    <p:extLst>
      <p:ext uri="{BB962C8B-B14F-4D97-AF65-F5344CB8AC3E}">
        <p14:creationId xmlns:p14="http://schemas.microsoft.com/office/powerpoint/2010/main" val="10933639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marL="514350" lvl="0" indent="-514350">
              <a:buFont typeface="+mj-lt"/>
              <a:buAutoNum type="arabicPeriod" startAt="8"/>
            </a:pPr>
            <a:r>
              <a:rPr lang="en-US" dirty="0"/>
              <a:t>Students should ensure that they have a solid foundation of the fundamental marketing decision-making tools and management of all of the elements of the marketing plan. </a:t>
            </a:r>
          </a:p>
          <a:p>
            <a:pPr marL="514350" lvl="0" indent="-514350">
              <a:buFont typeface="+mj-lt"/>
              <a:buAutoNum type="arabicPeriod" startAt="8"/>
            </a:pPr>
            <a:r>
              <a:rPr lang="en-US" dirty="0"/>
              <a:t>Students must be familiar with the research concepts i.e. how to search for knowledge, or conduct any systematic investigation, to establish novel facts, solve new or existing problems, prove new ideas, or develop new theories, usually using a scientific method. </a:t>
            </a:r>
          </a:p>
          <a:p>
            <a:pPr marL="514350" lvl="0" indent="-514350">
              <a:buFont typeface="+mj-lt"/>
              <a:buAutoNum type="arabicPeriod" startAt="8"/>
            </a:pPr>
            <a:r>
              <a:rPr lang="en-US" dirty="0"/>
              <a:t>They must also be able to discover, interpret, and develop the methods and systems for the advancement of human knowledge on a wide variety of scientific matters of our world.</a:t>
            </a:r>
          </a:p>
          <a:p>
            <a:pPr marL="514350" lvl="0" indent="-514350">
              <a:buFont typeface="+mj-lt"/>
              <a:buAutoNum type="arabicPeriod" startAt="8"/>
            </a:pPr>
            <a:r>
              <a:rPr lang="en-US" dirty="0"/>
              <a:t>Students should be able to express leadership skills by using independent thinking, motivating and support other members of team to achieve given task.</a:t>
            </a:r>
          </a:p>
          <a:p>
            <a:pPr marL="514350" lvl="0" indent="-514350">
              <a:buFont typeface="+mj-lt"/>
              <a:buAutoNum type="arabicPeriod" startAt="8"/>
            </a:pPr>
            <a:r>
              <a:rPr lang="en-US" dirty="0"/>
              <a:t>They must be able to exhibit high degree of ethical and professional values.</a:t>
            </a:r>
          </a:p>
          <a:p>
            <a:pPr marL="514350" indent="-514350">
              <a:buFont typeface="+mj-lt"/>
              <a:buAutoNum type="arabicPeriod" startAt="8"/>
            </a:pPr>
            <a:r>
              <a:rPr lang="en-US" dirty="0"/>
              <a:t>Students should be able to think out of the box to cope up with uncertain business environment and to convert it into opportunities for value creation.</a:t>
            </a:r>
          </a:p>
          <a:p>
            <a:endParaRPr lang="en-US" dirty="0"/>
          </a:p>
        </p:txBody>
      </p:sp>
    </p:spTree>
    <p:extLst>
      <p:ext uri="{BB962C8B-B14F-4D97-AF65-F5344CB8AC3E}">
        <p14:creationId xmlns:p14="http://schemas.microsoft.com/office/powerpoint/2010/main" val="30594044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Matching Objectives with Outcomes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07086577"/>
              </p:ext>
            </p:extLst>
          </p:nvPr>
        </p:nvGraphicFramePr>
        <p:xfrm>
          <a:off x="260809" y="1459174"/>
          <a:ext cx="8613646" cy="5162573"/>
        </p:xfrm>
        <a:graphic>
          <a:graphicData uri="http://schemas.openxmlformats.org/drawingml/2006/table">
            <a:tbl>
              <a:tblPr>
                <a:tableStyleId>{5C22544A-7EE6-4342-B048-85BDC9FD1C3A}</a:tableStyleId>
              </a:tblPr>
              <a:tblGrid>
                <a:gridCol w="1663556"/>
                <a:gridCol w="1208785"/>
                <a:gridCol w="1557895"/>
                <a:gridCol w="1557895"/>
                <a:gridCol w="1317829"/>
                <a:gridCol w="1307686"/>
              </a:tblGrid>
              <a:tr h="264134">
                <a:tc rowSpan="2">
                  <a:txBody>
                    <a:bodyPr/>
                    <a:lstStyle/>
                    <a:p>
                      <a:pPr marL="68580" marR="0" indent="45720" algn="ctr">
                        <a:lnSpc>
                          <a:spcPct val="150000"/>
                        </a:lnSpc>
                        <a:spcBef>
                          <a:spcPts val="0"/>
                        </a:spcBef>
                        <a:spcAft>
                          <a:spcPts val="600"/>
                        </a:spcAft>
                      </a:pPr>
                      <a:r>
                        <a:rPr lang="en-US" sz="1600" b="1" dirty="0">
                          <a:effectLst/>
                        </a:rPr>
                        <a:t>Program</a:t>
                      </a:r>
                    </a:p>
                    <a:p>
                      <a:pPr marL="68580" marR="0" indent="45720" algn="ctr">
                        <a:lnSpc>
                          <a:spcPct val="150000"/>
                        </a:lnSpc>
                        <a:spcBef>
                          <a:spcPts val="0"/>
                        </a:spcBef>
                        <a:spcAft>
                          <a:spcPts val="600"/>
                        </a:spcAft>
                      </a:pPr>
                      <a:r>
                        <a:rPr lang="en-US" sz="1600" b="1" dirty="0">
                          <a:effectLst/>
                        </a:rPr>
                        <a:t>Objectives</a:t>
                      </a:r>
                      <a:endParaRPr lang="en-US" sz="1600" b="1" dirty="0">
                        <a:effectLst/>
                        <a:latin typeface="Times New Roman" panose="02020603050405020304" pitchFamily="18" charset="0"/>
                        <a:ea typeface="Times New Roman" panose="02020603050405020304" pitchFamily="18" charset="0"/>
                      </a:endParaRPr>
                    </a:p>
                  </a:txBody>
                  <a:tcPr marL="62622" marR="62622" marT="0" marB="0">
                    <a:noFill/>
                  </a:tcPr>
                </a:tc>
                <a:tc gridSpan="5">
                  <a:txBody>
                    <a:bodyPr/>
                    <a:lstStyle/>
                    <a:p>
                      <a:pPr marL="0" marR="0" algn="ctr">
                        <a:lnSpc>
                          <a:spcPct val="150000"/>
                        </a:lnSpc>
                        <a:spcBef>
                          <a:spcPts val="0"/>
                        </a:spcBef>
                        <a:spcAft>
                          <a:spcPts val="600"/>
                        </a:spcAft>
                      </a:pPr>
                      <a:r>
                        <a:rPr lang="en-US" sz="1400" b="1" dirty="0">
                          <a:effectLst/>
                        </a:rPr>
                        <a:t>Program Outcomes</a:t>
                      </a:r>
                      <a:endParaRPr lang="en-US" sz="1400" b="1" dirty="0">
                        <a:effectLst/>
                        <a:latin typeface="Times New Roman" panose="02020603050405020304" pitchFamily="18" charset="0"/>
                        <a:ea typeface="Times New Roman" panose="02020603050405020304" pitchFamily="18" charset="0"/>
                      </a:endParaRPr>
                    </a:p>
                  </a:txBody>
                  <a:tcPr marL="62622" marR="62622" marT="0" marB="0">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482295">
                <a:tc vMerge="1">
                  <a:txBody>
                    <a:bodyPr/>
                    <a:lstStyle/>
                    <a:p>
                      <a:endParaRPr lang="en-US"/>
                    </a:p>
                  </a:txBody>
                  <a:tcPr/>
                </a:tc>
                <a:tc>
                  <a:txBody>
                    <a:bodyPr/>
                    <a:lstStyle/>
                    <a:p>
                      <a:pPr marL="0" marR="0" algn="ctr">
                        <a:lnSpc>
                          <a:spcPct val="150000"/>
                        </a:lnSpc>
                        <a:spcBef>
                          <a:spcPts val="0"/>
                        </a:spcBef>
                        <a:spcAft>
                          <a:spcPts val="600"/>
                        </a:spcAft>
                      </a:pPr>
                      <a:r>
                        <a:rPr lang="en-US" sz="1050" dirty="0">
                          <a:effectLst/>
                        </a:rPr>
                        <a:t>Ability to apply business knowledge to real world situations</a:t>
                      </a:r>
                      <a:endParaRPr lang="en-US" sz="1050" dirty="0">
                        <a:effectLst/>
                        <a:latin typeface="Times New Roman" panose="02020603050405020304" pitchFamily="18" charset="0"/>
                        <a:ea typeface="Times New Roman" panose="02020603050405020304" pitchFamily="18" charset="0"/>
                      </a:endParaRPr>
                    </a:p>
                  </a:txBody>
                  <a:tcPr marL="62622" marR="62622" marT="0" marB="0">
                    <a:noFill/>
                  </a:tcPr>
                </a:tc>
                <a:tc>
                  <a:txBody>
                    <a:bodyPr/>
                    <a:lstStyle/>
                    <a:p>
                      <a:pPr marL="0" marR="0" algn="ctr">
                        <a:lnSpc>
                          <a:spcPct val="150000"/>
                        </a:lnSpc>
                        <a:spcBef>
                          <a:spcPts val="0"/>
                        </a:spcBef>
                        <a:spcAft>
                          <a:spcPts val="600"/>
                        </a:spcAft>
                      </a:pPr>
                      <a:r>
                        <a:rPr lang="en-US" sz="1050" dirty="0">
                          <a:effectLst/>
                        </a:rPr>
                        <a:t>Ability to identify, formulate and solve practical problems</a:t>
                      </a:r>
                      <a:endParaRPr lang="en-US" sz="1050" dirty="0">
                        <a:effectLst/>
                        <a:latin typeface="Times New Roman" panose="02020603050405020304" pitchFamily="18" charset="0"/>
                        <a:ea typeface="Times New Roman" panose="02020603050405020304" pitchFamily="18" charset="0"/>
                      </a:endParaRPr>
                    </a:p>
                  </a:txBody>
                  <a:tcPr marL="62622" marR="62622" marT="0" marB="0">
                    <a:noFill/>
                  </a:tcPr>
                </a:tc>
                <a:tc>
                  <a:txBody>
                    <a:bodyPr/>
                    <a:lstStyle/>
                    <a:p>
                      <a:pPr marL="0" marR="0" algn="ctr">
                        <a:lnSpc>
                          <a:spcPct val="150000"/>
                        </a:lnSpc>
                        <a:spcBef>
                          <a:spcPts val="0"/>
                        </a:spcBef>
                        <a:spcAft>
                          <a:spcPts val="600"/>
                        </a:spcAft>
                      </a:pPr>
                      <a:r>
                        <a:rPr lang="en-US" sz="1050" dirty="0">
                          <a:effectLst/>
                        </a:rPr>
                        <a:t>Ability to communicate effectively strategic decisions in written and Oral forms</a:t>
                      </a:r>
                      <a:endParaRPr lang="en-US" sz="1050" dirty="0">
                        <a:effectLst/>
                        <a:latin typeface="Times New Roman" panose="02020603050405020304" pitchFamily="18" charset="0"/>
                        <a:ea typeface="Times New Roman" panose="02020603050405020304" pitchFamily="18" charset="0"/>
                      </a:endParaRPr>
                    </a:p>
                  </a:txBody>
                  <a:tcPr marL="62622" marR="62622" marT="0" marB="0">
                    <a:noFill/>
                  </a:tcPr>
                </a:tc>
                <a:tc>
                  <a:txBody>
                    <a:bodyPr/>
                    <a:lstStyle/>
                    <a:p>
                      <a:pPr marL="0" marR="0" algn="ctr">
                        <a:lnSpc>
                          <a:spcPct val="150000"/>
                        </a:lnSpc>
                        <a:spcBef>
                          <a:spcPts val="0"/>
                        </a:spcBef>
                        <a:spcAft>
                          <a:spcPts val="600"/>
                        </a:spcAft>
                      </a:pPr>
                      <a:r>
                        <a:rPr lang="en-US" sz="1050" dirty="0">
                          <a:effectLst/>
                        </a:rPr>
                        <a:t>Ability to work effectively in teams and provide support others</a:t>
                      </a:r>
                      <a:endParaRPr lang="en-US" sz="1050" dirty="0">
                        <a:effectLst/>
                        <a:latin typeface="Times New Roman" panose="02020603050405020304" pitchFamily="18" charset="0"/>
                        <a:ea typeface="Times New Roman" panose="02020603050405020304" pitchFamily="18" charset="0"/>
                      </a:endParaRPr>
                    </a:p>
                  </a:txBody>
                  <a:tcPr marL="62622" marR="62622" marT="0" marB="0">
                    <a:noFill/>
                  </a:tcPr>
                </a:tc>
                <a:tc>
                  <a:txBody>
                    <a:bodyPr/>
                    <a:lstStyle/>
                    <a:p>
                      <a:pPr marL="0" marR="0" algn="ctr">
                        <a:lnSpc>
                          <a:spcPct val="150000"/>
                        </a:lnSpc>
                        <a:spcBef>
                          <a:spcPts val="0"/>
                        </a:spcBef>
                        <a:spcAft>
                          <a:spcPts val="600"/>
                        </a:spcAft>
                      </a:pPr>
                      <a:r>
                        <a:rPr lang="en-US" sz="1050" dirty="0">
                          <a:effectLst/>
                        </a:rPr>
                        <a:t>Understanding of the professional and ethical responsibilities </a:t>
                      </a:r>
                      <a:endParaRPr lang="en-US" sz="1050" dirty="0">
                        <a:effectLst/>
                        <a:latin typeface="Times New Roman" panose="02020603050405020304" pitchFamily="18" charset="0"/>
                        <a:ea typeface="Times New Roman" panose="02020603050405020304" pitchFamily="18" charset="0"/>
                      </a:endParaRPr>
                    </a:p>
                  </a:txBody>
                  <a:tcPr marL="62622" marR="62622" marT="0" marB="0">
                    <a:noFill/>
                  </a:tcPr>
                </a:tc>
              </a:tr>
              <a:tr h="620488">
                <a:tc>
                  <a:txBody>
                    <a:bodyPr/>
                    <a:lstStyle/>
                    <a:p>
                      <a:pPr marL="0" marR="0" algn="just">
                        <a:lnSpc>
                          <a:spcPct val="150000"/>
                        </a:lnSpc>
                        <a:spcBef>
                          <a:spcPts val="0"/>
                        </a:spcBef>
                        <a:spcAft>
                          <a:spcPts val="600"/>
                        </a:spcAft>
                      </a:pPr>
                      <a:r>
                        <a:rPr lang="en-US" sz="1050" b="1" dirty="0">
                          <a:effectLst/>
                        </a:rPr>
                        <a:t>Sound Knowledge of business subjects</a:t>
                      </a:r>
                      <a:endParaRPr lang="en-US" sz="1050" b="1" dirty="0">
                        <a:effectLst/>
                        <a:latin typeface="Times New Roman" panose="02020603050405020304" pitchFamily="18" charset="0"/>
                        <a:ea typeface="Times New Roman" panose="02020603050405020304" pitchFamily="18" charset="0"/>
                      </a:endParaRPr>
                    </a:p>
                  </a:txBody>
                  <a:tcPr marL="62622" marR="62622" marT="0" marB="0">
                    <a:noFill/>
                  </a:tcPr>
                </a:tc>
                <a:tc>
                  <a:txBody>
                    <a:bodyPr/>
                    <a:lstStyle/>
                    <a:p>
                      <a:pPr marL="0" marR="0" algn="ctr">
                        <a:lnSpc>
                          <a:spcPct val="150000"/>
                        </a:lnSpc>
                        <a:spcBef>
                          <a:spcPts val="0"/>
                        </a:spcBef>
                        <a:spcAft>
                          <a:spcPts val="600"/>
                        </a:spcAft>
                      </a:pPr>
                      <a:r>
                        <a:rPr lang="en-US" sz="1000" dirty="0">
                          <a:effectLst/>
                        </a:rPr>
                        <a:t>xx</a:t>
                      </a:r>
                      <a:endParaRPr lang="en-US" sz="1000" dirty="0">
                        <a:effectLst/>
                        <a:latin typeface="Times New Roman" panose="02020603050405020304" pitchFamily="18" charset="0"/>
                        <a:ea typeface="Times New Roman" panose="02020603050405020304" pitchFamily="18" charset="0"/>
                      </a:endParaRPr>
                    </a:p>
                  </a:txBody>
                  <a:tcPr marL="62622" marR="62622" marT="0" marB="0">
                    <a:noFill/>
                  </a:tcPr>
                </a:tc>
                <a:tc>
                  <a:txBody>
                    <a:bodyPr/>
                    <a:lstStyle/>
                    <a:p>
                      <a:pPr marL="0" marR="0" algn="ctr">
                        <a:lnSpc>
                          <a:spcPct val="150000"/>
                        </a:lnSpc>
                        <a:spcBef>
                          <a:spcPts val="0"/>
                        </a:spcBef>
                        <a:spcAft>
                          <a:spcPts val="600"/>
                        </a:spcAft>
                      </a:pPr>
                      <a:r>
                        <a:rPr lang="en-US" sz="1000" dirty="0">
                          <a:effectLst/>
                        </a:rPr>
                        <a:t>xx</a:t>
                      </a:r>
                      <a:endParaRPr lang="en-US" sz="1000" dirty="0">
                        <a:effectLst/>
                        <a:latin typeface="Times New Roman" panose="02020603050405020304" pitchFamily="18" charset="0"/>
                        <a:ea typeface="Times New Roman" panose="02020603050405020304" pitchFamily="18" charset="0"/>
                      </a:endParaRPr>
                    </a:p>
                  </a:txBody>
                  <a:tcPr marL="62622" marR="62622" marT="0" marB="0">
                    <a:noFill/>
                  </a:tcPr>
                </a:tc>
                <a:tc>
                  <a:txBody>
                    <a:bodyPr/>
                    <a:lstStyle/>
                    <a:p>
                      <a:pPr marL="0" marR="0" algn="ctr">
                        <a:lnSpc>
                          <a:spcPct val="150000"/>
                        </a:lnSpc>
                        <a:spcBef>
                          <a:spcPts val="0"/>
                        </a:spcBef>
                        <a:spcAft>
                          <a:spcPts val="600"/>
                        </a:spcAft>
                      </a:pPr>
                      <a:r>
                        <a:rPr lang="en-US" sz="1000" dirty="0">
                          <a:effectLst/>
                        </a:rPr>
                        <a:t>x</a:t>
                      </a:r>
                      <a:endParaRPr lang="en-US" sz="1000" dirty="0">
                        <a:effectLst/>
                        <a:latin typeface="Times New Roman" panose="02020603050405020304" pitchFamily="18" charset="0"/>
                        <a:ea typeface="Times New Roman" panose="02020603050405020304" pitchFamily="18" charset="0"/>
                      </a:endParaRPr>
                    </a:p>
                  </a:txBody>
                  <a:tcPr marL="62622" marR="62622" marT="0" marB="0">
                    <a:noFill/>
                  </a:tcPr>
                </a:tc>
                <a:tc>
                  <a:txBody>
                    <a:bodyPr/>
                    <a:lstStyle/>
                    <a:p>
                      <a:pPr marL="0" marR="0" algn="ctr">
                        <a:lnSpc>
                          <a:spcPct val="150000"/>
                        </a:lnSpc>
                        <a:spcBef>
                          <a:spcPts val="0"/>
                        </a:spcBef>
                        <a:spcAft>
                          <a:spcPts val="600"/>
                        </a:spcAft>
                      </a:pPr>
                      <a:r>
                        <a:rPr lang="en-US" sz="1000">
                          <a:effectLst/>
                        </a:rPr>
                        <a:t>x</a:t>
                      </a:r>
                      <a:endParaRPr lang="en-US" sz="1000">
                        <a:effectLst/>
                        <a:latin typeface="Times New Roman" panose="02020603050405020304" pitchFamily="18" charset="0"/>
                        <a:ea typeface="Times New Roman" panose="02020603050405020304" pitchFamily="18" charset="0"/>
                      </a:endParaRPr>
                    </a:p>
                  </a:txBody>
                  <a:tcPr marL="62622" marR="62622" marT="0" marB="0">
                    <a:noFill/>
                  </a:tcPr>
                </a:tc>
                <a:tc>
                  <a:txBody>
                    <a:bodyPr/>
                    <a:lstStyle/>
                    <a:p>
                      <a:pPr marL="0" marR="0" algn="ctr">
                        <a:lnSpc>
                          <a:spcPct val="150000"/>
                        </a:lnSpc>
                        <a:spcBef>
                          <a:spcPts val="0"/>
                        </a:spcBef>
                        <a:spcAft>
                          <a:spcPts val="600"/>
                        </a:spcAft>
                      </a:pPr>
                      <a:r>
                        <a:rPr lang="en-US" sz="1000">
                          <a:effectLst/>
                        </a:rPr>
                        <a:t>x</a:t>
                      </a:r>
                      <a:endParaRPr lang="en-US" sz="1000">
                        <a:effectLst/>
                        <a:latin typeface="Times New Roman" panose="02020603050405020304" pitchFamily="18" charset="0"/>
                        <a:ea typeface="Times New Roman" panose="02020603050405020304" pitchFamily="18" charset="0"/>
                      </a:endParaRPr>
                    </a:p>
                  </a:txBody>
                  <a:tcPr marL="62622" marR="62622" marT="0" marB="0">
                    <a:noFill/>
                  </a:tcPr>
                </a:tc>
              </a:tr>
              <a:tr h="874377">
                <a:tc>
                  <a:txBody>
                    <a:bodyPr/>
                    <a:lstStyle/>
                    <a:p>
                      <a:pPr marL="0" marR="0" algn="just">
                        <a:lnSpc>
                          <a:spcPct val="150000"/>
                        </a:lnSpc>
                        <a:spcBef>
                          <a:spcPts val="0"/>
                        </a:spcBef>
                        <a:spcAft>
                          <a:spcPts val="600"/>
                        </a:spcAft>
                      </a:pPr>
                      <a:r>
                        <a:rPr lang="en-US" sz="1050" b="1">
                          <a:effectLst/>
                        </a:rPr>
                        <a:t>Excellent communication and Negotiation skills</a:t>
                      </a:r>
                      <a:endParaRPr lang="en-US" sz="1050" b="1">
                        <a:effectLst/>
                        <a:latin typeface="Times New Roman" panose="02020603050405020304" pitchFamily="18" charset="0"/>
                        <a:ea typeface="Times New Roman" panose="02020603050405020304" pitchFamily="18" charset="0"/>
                      </a:endParaRPr>
                    </a:p>
                  </a:txBody>
                  <a:tcPr marL="62622" marR="62622" marT="0" marB="0">
                    <a:noFill/>
                  </a:tcPr>
                </a:tc>
                <a:tc>
                  <a:txBody>
                    <a:bodyPr/>
                    <a:lstStyle/>
                    <a:p>
                      <a:pPr marL="0" marR="0" algn="ctr">
                        <a:lnSpc>
                          <a:spcPct val="150000"/>
                        </a:lnSpc>
                        <a:spcBef>
                          <a:spcPts val="0"/>
                        </a:spcBef>
                        <a:spcAft>
                          <a:spcPts val="600"/>
                        </a:spcAft>
                      </a:pPr>
                      <a:r>
                        <a:rPr lang="en-US" sz="1000">
                          <a:effectLst/>
                        </a:rPr>
                        <a:t>x</a:t>
                      </a:r>
                      <a:endParaRPr lang="en-US" sz="1000">
                        <a:effectLst/>
                        <a:latin typeface="Times New Roman" panose="02020603050405020304" pitchFamily="18" charset="0"/>
                        <a:ea typeface="Times New Roman" panose="02020603050405020304" pitchFamily="18" charset="0"/>
                      </a:endParaRPr>
                    </a:p>
                  </a:txBody>
                  <a:tcPr marL="62622" marR="62622" marT="0" marB="0">
                    <a:noFill/>
                  </a:tcPr>
                </a:tc>
                <a:tc>
                  <a:txBody>
                    <a:bodyPr/>
                    <a:lstStyle/>
                    <a:p>
                      <a:pPr marL="0" marR="0" algn="ctr">
                        <a:lnSpc>
                          <a:spcPct val="150000"/>
                        </a:lnSpc>
                        <a:spcBef>
                          <a:spcPts val="0"/>
                        </a:spcBef>
                        <a:spcAft>
                          <a:spcPts val="600"/>
                        </a:spcAft>
                      </a:pPr>
                      <a:r>
                        <a:rPr lang="en-US" sz="1000">
                          <a:effectLst/>
                        </a:rPr>
                        <a:t>x</a:t>
                      </a:r>
                      <a:endParaRPr lang="en-US" sz="1000">
                        <a:effectLst/>
                        <a:latin typeface="Times New Roman" panose="02020603050405020304" pitchFamily="18" charset="0"/>
                        <a:ea typeface="Times New Roman" panose="02020603050405020304" pitchFamily="18" charset="0"/>
                      </a:endParaRPr>
                    </a:p>
                  </a:txBody>
                  <a:tcPr marL="62622" marR="62622" marT="0" marB="0">
                    <a:noFill/>
                  </a:tcPr>
                </a:tc>
                <a:tc>
                  <a:txBody>
                    <a:bodyPr/>
                    <a:lstStyle/>
                    <a:p>
                      <a:pPr marL="0" marR="0" algn="ctr">
                        <a:lnSpc>
                          <a:spcPct val="150000"/>
                        </a:lnSpc>
                        <a:spcBef>
                          <a:spcPts val="0"/>
                        </a:spcBef>
                        <a:spcAft>
                          <a:spcPts val="600"/>
                        </a:spcAft>
                      </a:pPr>
                      <a:r>
                        <a:rPr lang="en-US" sz="1000" dirty="0">
                          <a:effectLst/>
                        </a:rPr>
                        <a:t>xx</a:t>
                      </a:r>
                      <a:endParaRPr lang="en-US" sz="1000" dirty="0">
                        <a:effectLst/>
                        <a:latin typeface="Times New Roman" panose="02020603050405020304" pitchFamily="18" charset="0"/>
                        <a:ea typeface="Times New Roman" panose="02020603050405020304" pitchFamily="18" charset="0"/>
                      </a:endParaRPr>
                    </a:p>
                  </a:txBody>
                  <a:tcPr marL="62622" marR="62622" marT="0" marB="0">
                    <a:noFill/>
                  </a:tcPr>
                </a:tc>
                <a:tc>
                  <a:txBody>
                    <a:bodyPr/>
                    <a:lstStyle/>
                    <a:p>
                      <a:pPr marL="0" marR="0" algn="ctr">
                        <a:lnSpc>
                          <a:spcPct val="150000"/>
                        </a:lnSpc>
                        <a:spcBef>
                          <a:spcPts val="0"/>
                        </a:spcBef>
                        <a:spcAft>
                          <a:spcPts val="600"/>
                        </a:spcAft>
                      </a:pPr>
                      <a:r>
                        <a:rPr lang="en-US" sz="1000" dirty="0">
                          <a:effectLst/>
                        </a:rPr>
                        <a:t>xx</a:t>
                      </a:r>
                      <a:endParaRPr lang="en-US" sz="1000" dirty="0">
                        <a:effectLst/>
                        <a:latin typeface="Times New Roman" panose="02020603050405020304" pitchFamily="18" charset="0"/>
                        <a:ea typeface="Times New Roman" panose="02020603050405020304" pitchFamily="18" charset="0"/>
                      </a:endParaRPr>
                    </a:p>
                  </a:txBody>
                  <a:tcPr marL="62622" marR="62622" marT="0" marB="0">
                    <a:noFill/>
                  </a:tcPr>
                </a:tc>
                <a:tc>
                  <a:txBody>
                    <a:bodyPr/>
                    <a:lstStyle/>
                    <a:p>
                      <a:pPr marL="0" marR="0" algn="ctr">
                        <a:lnSpc>
                          <a:spcPct val="150000"/>
                        </a:lnSpc>
                        <a:spcBef>
                          <a:spcPts val="0"/>
                        </a:spcBef>
                        <a:spcAft>
                          <a:spcPts val="600"/>
                        </a:spcAft>
                      </a:pPr>
                      <a:r>
                        <a:rPr lang="en-US" sz="1000">
                          <a:effectLst/>
                        </a:rPr>
                        <a:t>x</a:t>
                      </a:r>
                      <a:endParaRPr lang="en-US" sz="1000">
                        <a:effectLst/>
                        <a:latin typeface="Times New Roman" panose="02020603050405020304" pitchFamily="18" charset="0"/>
                        <a:ea typeface="Times New Roman" panose="02020603050405020304" pitchFamily="18" charset="0"/>
                      </a:endParaRPr>
                    </a:p>
                  </a:txBody>
                  <a:tcPr marL="62622" marR="62622" marT="0" marB="0">
                    <a:noFill/>
                  </a:tcPr>
                </a:tc>
              </a:tr>
              <a:tr h="437188">
                <a:tc>
                  <a:txBody>
                    <a:bodyPr/>
                    <a:lstStyle/>
                    <a:p>
                      <a:pPr marL="0" marR="0" algn="just">
                        <a:lnSpc>
                          <a:spcPct val="150000"/>
                        </a:lnSpc>
                        <a:spcBef>
                          <a:spcPts val="0"/>
                        </a:spcBef>
                        <a:spcAft>
                          <a:spcPts val="600"/>
                        </a:spcAft>
                      </a:pPr>
                      <a:r>
                        <a:rPr lang="en-US" sz="1050" b="1" dirty="0">
                          <a:effectLst/>
                        </a:rPr>
                        <a:t>Leadership and Team Work</a:t>
                      </a:r>
                      <a:endParaRPr lang="en-US" sz="1050" b="1" dirty="0">
                        <a:effectLst/>
                        <a:latin typeface="Times New Roman" panose="02020603050405020304" pitchFamily="18" charset="0"/>
                        <a:ea typeface="Times New Roman" panose="02020603050405020304" pitchFamily="18" charset="0"/>
                      </a:endParaRPr>
                    </a:p>
                  </a:txBody>
                  <a:tcPr marL="62622" marR="62622" marT="0" marB="0">
                    <a:noFill/>
                  </a:tcPr>
                </a:tc>
                <a:tc>
                  <a:txBody>
                    <a:bodyPr/>
                    <a:lstStyle/>
                    <a:p>
                      <a:pPr marL="0" marR="0" algn="ctr">
                        <a:lnSpc>
                          <a:spcPct val="150000"/>
                        </a:lnSpc>
                        <a:spcBef>
                          <a:spcPts val="0"/>
                        </a:spcBef>
                        <a:spcAft>
                          <a:spcPts val="600"/>
                        </a:spcAft>
                      </a:pPr>
                      <a:r>
                        <a:rPr lang="en-US" sz="1000">
                          <a:effectLst/>
                        </a:rPr>
                        <a:t>x</a:t>
                      </a:r>
                      <a:endParaRPr lang="en-US" sz="1000">
                        <a:effectLst/>
                        <a:latin typeface="Times New Roman" panose="02020603050405020304" pitchFamily="18" charset="0"/>
                        <a:ea typeface="Times New Roman" panose="02020603050405020304" pitchFamily="18" charset="0"/>
                      </a:endParaRPr>
                    </a:p>
                  </a:txBody>
                  <a:tcPr marL="62622" marR="62622" marT="0" marB="0">
                    <a:noFill/>
                  </a:tcPr>
                </a:tc>
                <a:tc>
                  <a:txBody>
                    <a:bodyPr/>
                    <a:lstStyle/>
                    <a:p>
                      <a:pPr marL="0" marR="0" algn="ctr">
                        <a:lnSpc>
                          <a:spcPct val="150000"/>
                        </a:lnSpc>
                        <a:spcBef>
                          <a:spcPts val="0"/>
                        </a:spcBef>
                        <a:spcAft>
                          <a:spcPts val="600"/>
                        </a:spcAft>
                      </a:pPr>
                      <a:r>
                        <a:rPr lang="en-US" sz="1000">
                          <a:effectLst/>
                        </a:rPr>
                        <a:t>x</a:t>
                      </a:r>
                      <a:endParaRPr lang="en-US" sz="1000">
                        <a:effectLst/>
                        <a:latin typeface="Times New Roman" panose="02020603050405020304" pitchFamily="18" charset="0"/>
                        <a:ea typeface="Times New Roman" panose="02020603050405020304" pitchFamily="18" charset="0"/>
                      </a:endParaRPr>
                    </a:p>
                  </a:txBody>
                  <a:tcPr marL="62622" marR="62622" marT="0" marB="0">
                    <a:noFill/>
                  </a:tcPr>
                </a:tc>
                <a:tc>
                  <a:txBody>
                    <a:bodyPr/>
                    <a:lstStyle/>
                    <a:p>
                      <a:pPr marL="0" marR="0" algn="ctr">
                        <a:lnSpc>
                          <a:spcPct val="150000"/>
                        </a:lnSpc>
                        <a:spcBef>
                          <a:spcPts val="0"/>
                        </a:spcBef>
                        <a:spcAft>
                          <a:spcPts val="600"/>
                        </a:spcAft>
                      </a:pPr>
                      <a:r>
                        <a:rPr lang="en-US" sz="1000">
                          <a:effectLst/>
                        </a:rPr>
                        <a:t>xx</a:t>
                      </a:r>
                      <a:endParaRPr lang="en-US" sz="1000">
                        <a:effectLst/>
                        <a:latin typeface="Times New Roman" panose="02020603050405020304" pitchFamily="18" charset="0"/>
                        <a:ea typeface="Times New Roman" panose="02020603050405020304" pitchFamily="18" charset="0"/>
                      </a:endParaRPr>
                    </a:p>
                  </a:txBody>
                  <a:tcPr marL="62622" marR="62622" marT="0" marB="0">
                    <a:noFill/>
                  </a:tcPr>
                </a:tc>
                <a:tc>
                  <a:txBody>
                    <a:bodyPr/>
                    <a:lstStyle/>
                    <a:p>
                      <a:pPr marL="0" marR="0" algn="ctr">
                        <a:lnSpc>
                          <a:spcPct val="150000"/>
                        </a:lnSpc>
                        <a:spcBef>
                          <a:spcPts val="0"/>
                        </a:spcBef>
                        <a:spcAft>
                          <a:spcPts val="600"/>
                        </a:spcAft>
                      </a:pPr>
                      <a:r>
                        <a:rPr lang="en-US" sz="1000" dirty="0">
                          <a:effectLst/>
                        </a:rPr>
                        <a:t>xx</a:t>
                      </a:r>
                      <a:endParaRPr lang="en-US" sz="1000" dirty="0">
                        <a:effectLst/>
                        <a:latin typeface="Times New Roman" panose="02020603050405020304" pitchFamily="18" charset="0"/>
                        <a:ea typeface="Times New Roman" panose="02020603050405020304" pitchFamily="18" charset="0"/>
                      </a:endParaRPr>
                    </a:p>
                  </a:txBody>
                  <a:tcPr marL="62622" marR="62622" marT="0" marB="0">
                    <a:noFill/>
                  </a:tcPr>
                </a:tc>
                <a:tc>
                  <a:txBody>
                    <a:bodyPr/>
                    <a:lstStyle/>
                    <a:p>
                      <a:pPr marL="0" marR="0" algn="ctr">
                        <a:lnSpc>
                          <a:spcPct val="150000"/>
                        </a:lnSpc>
                        <a:spcBef>
                          <a:spcPts val="0"/>
                        </a:spcBef>
                        <a:spcAft>
                          <a:spcPts val="600"/>
                        </a:spcAft>
                      </a:pPr>
                      <a:r>
                        <a:rPr lang="en-US" sz="1000" dirty="0">
                          <a:effectLst/>
                        </a:rPr>
                        <a:t>x</a:t>
                      </a:r>
                      <a:endParaRPr lang="en-US" sz="1000" dirty="0">
                        <a:effectLst/>
                        <a:latin typeface="Times New Roman" panose="02020603050405020304" pitchFamily="18" charset="0"/>
                        <a:ea typeface="Times New Roman" panose="02020603050405020304" pitchFamily="18" charset="0"/>
                      </a:endParaRPr>
                    </a:p>
                  </a:txBody>
                  <a:tcPr marL="62622" marR="62622" marT="0" marB="0">
                    <a:noFill/>
                  </a:tcPr>
                </a:tc>
              </a:tr>
              <a:tr h="731682">
                <a:tc>
                  <a:txBody>
                    <a:bodyPr/>
                    <a:lstStyle/>
                    <a:p>
                      <a:pPr marL="0" marR="0" algn="just">
                        <a:lnSpc>
                          <a:spcPct val="150000"/>
                        </a:lnSpc>
                        <a:spcBef>
                          <a:spcPts val="0"/>
                        </a:spcBef>
                        <a:spcAft>
                          <a:spcPts val="600"/>
                        </a:spcAft>
                      </a:pPr>
                      <a:r>
                        <a:rPr lang="en-US" sz="1050" b="1" dirty="0">
                          <a:effectLst/>
                        </a:rPr>
                        <a:t>Professionalism and Work Ethics</a:t>
                      </a:r>
                      <a:endParaRPr lang="en-US" sz="1050" b="1" dirty="0">
                        <a:effectLst/>
                        <a:latin typeface="Times New Roman" panose="02020603050405020304" pitchFamily="18" charset="0"/>
                        <a:ea typeface="Times New Roman" panose="02020603050405020304" pitchFamily="18" charset="0"/>
                      </a:endParaRPr>
                    </a:p>
                  </a:txBody>
                  <a:tcPr marL="62622" marR="62622" marT="0" marB="0">
                    <a:noFill/>
                  </a:tcPr>
                </a:tc>
                <a:tc>
                  <a:txBody>
                    <a:bodyPr/>
                    <a:lstStyle/>
                    <a:p>
                      <a:pPr marL="0" marR="0" algn="ctr">
                        <a:lnSpc>
                          <a:spcPct val="150000"/>
                        </a:lnSpc>
                        <a:spcBef>
                          <a:spcPts val="0"/>
                        </a:spcBef>
                        <a:spcAft>
                          <a:spcPts val="600"/>
                        </a:spcAft>
                      </a:pPr>
                      <a:r>
                        <a:rPr lang="en-US" sz="1000">
                          <a:effectLst/>
                        </a:rPr>
                        <a:t>x</a:t>
                      </a:r>
                      <a:endParaRPr lang="en-US" sz="1000">
                        <a:effectLst/>
                        <a:latin typeface="Times New Roman" panose="02020603050405020304" pitchFamily="18" charset="0"/>
                        <a:ea typeface="Times New Roman" panose="02020603050405020304" pitchFamily="18" charset="0"/>
                      </a:endParaRPr>
                    </a:p>
                  </a:txBody>
                  <a:tcPr marL="62622" marR="62622" marT="0" marB="0">
                    <a:noFill/>
                  </a:tcPr>
                </a:tc>
                <a:tc>
                  <a:txBody>
                    <a:bodyPr/>
                    <a:lstStyle/>
                    <a:p>
                      <a:pPr marL="0" marR="0" algn="ctr">
                        <a:lnSpc>
                          <a:spcPct val="150000"/>
                        </a:lnSpc>
                        <a:spcBef>
                          <a:spcPts val="0"/>
                        </a:spcBef>
                        <a:spcAft>
                          <a:spcPts val="600"/>
                        </a:spcAft>
                      </a:pPr>
                      <a:r>
                        <a:rPr lang="en-US" sz="1000">
                          <a:effectLst/>
                        </a:rPr>
                        <a:t>x</a:t>
                      </a:r>
                      <a:endParaRPr lang="en-US" sz="1000">
                        <a:effectLst/>
                        <a:latin typeface="Times New Roman" panose="02020603050405020304" pitchFamily="18" charset="0"/>
                        <a:ea typeface="Times New Roman" panose="02020603050405020304" pitchFamily="18" charset="0"/>
                      </a:endParaRPr>
                    </a:p>
                  </a:txBody>
                  <a:tcPr marL="62622" marR="62622" marT="0" marB="0">
                    <a:noFill/>
                  </a:tcPr>
                </a:tc>
                <a:tc>
                  <a:txBody>
                    <a:bodyPr/>
                    <a:lstStyle/>
                    <a:p>
                      <a:pPr marL="0" marR="0" algn="ctr">
                        <a:lnSpc>
                          <a:spcPct val="150000"/>
                        </a:lnSpc>
                        <a:spcBef>
                          <a:spcPts val="0"/>
                        </a:spcBef>
                        <a:spcAft>
                          <a:spcPts val="600"/>
                        </a:spcAft>
                      </a:pPr>
                      <a:r>
                        <a:rPr lang="en-US" sz="1000">
                          <a:effectLst/>
                        </a:rPr>
                        <a:t>x</a:t>
                      </a:r>
                      <a:endParaRPr lang="en-US" sz="1000">
                        <a:effectLst/>
                        <a:latin typeface="Times New Roman" panose="02020603050405020304" pitchFamily="18" charset="0"/>
                        <a:ea typeface="Times New Roman" panose="02020603050405020304" pitchFamily="18" charset="0"/>
                      </a:endParaRPr>
                    </a:p>
                  </a:txBody>
                  <a:tcPr marL="62622" marR="62622" marT="0" marB="0">
                    <a:noFill/>
                  </a:tcPr>
                </a:tc>
                <a:tc>
                  <a:txBody>
                    <a:bodyPr/>
                    <a:lstStyle/>
                    <a:p>
                      <a:pPr marL="0" marR="0" algn="ctr">
                        <a:lnSpc>
                          <a:spcPct val="150000"/>
                        </a:lnSpc>
                        <a:spcBef>
                          <a:spcPts val="0"/>
                        </a:spcBef>
                        <a:spcAft>
                          <a:spcPts val="600"/>
                        </a:spcAft>
                      </a:pPr>
                      <a:r>
                        <a:rPr lang="en-US" sz="1000" dirty="0">
                          <a:effectLst/>
                        </a:rPr>
                        <a:t>x</a:t>
                      </a:r>
                      <a:endParaRPr lang="en-US" sz="1000" dirty="0">
                        <a:effectLst/>
                        <a:latin typeface="Times New Roman" panose="02020603050405020304" pitchFamily="18" charset="0"/>
                        <a:ea typeface="Times New Roman" panose="02020603050405020304" pitchFamily="18" charset="0"/>
                      </a:endParaRPr>
                    </a:p>
                  </a:txBody>
                  <a:tcPr marL="62622" marR="62622" marT="0" marB="0">
                    <a:noFill/>
                  </a:tcPr>
                </a:tc>
                <a:tc>
                  <a:txBody>
                    <a:bodyPr/>
                    <a:lstStyle/>
                    <a:p>
                      <a:pPr marL="0" marR="0" algn="ctr">
                        <a:lnSpc>
                          <a:spcPct val="150000"/>
                        </a:lnSpc>
                        <a:spcBef>
                          <a:spcPts val="0"/>
                        </a:spcBef>
                        <a:spcAft>
                          <a:spcPts val="600"/>
                        </a:spcAft>
                      </a:pPr>
                      <a:r>
                        <a:rPr lang="en-US" sz="1000" dirty="0">
                          <a:effectLst/>
                        </a:rPr>
                        <a:t>Xx</a:t>
                      </a:r>
                      <a:endParaRPr lang="en-US" sz="1000" dirty="0">
                        <a:effectLst/>
                        <a:latin typeface="Times New Roman" panose="02020603050405020304" pitchFamily="18" charset="0"/>
                        <a:ea typeface="Times New Roman" panose="02020603050405020304" pitchFamily="18" charset="0"/>
                      </a:endParaRPr>
                    </a:p>
                  </a:txBody>
                  <a:tcPr marL="62622" marR="62622" marT="0" marB="0">
                    <a:noFill/>
                  </a:tcPr>
                </a:tc>
              </a:tr>
              <a:tr h="731682">
                <a:tc>
                  <a:txBody>
                    <a:bodyPr/>
                    <a:lstStyle/>
                    <a:p>
                      <a:pPr marL="0" marR="0" algn="just">
                        <a:lnSpc>
                          <a:spcPct val="150000"/>
                        </a:lnSpc>
                        <a:spcBef>
                          <a:spcPts val="0"/>
                        </a:spcBef>
                        <a:spcAft>
                          <a:spcPts val="600"/>
                        </a:spcAft>
                      </a:pPr>
                      <a:r>
                        <a:rPr lang="en-US" sz="1050" b="1" dirty="0">
                          <a:effectLst/>
                        </a:rPr>
                        <a:t>Entrepreneurship and Futuristic Vision</a:t>
                      </a:r>
                      <a:endParaRPr lang="en-US" sz="1050" b="1" dirty="0">
                        <a:effectLst/>
                        <a:latin typeface="Times New Roman" panose="02020603050405020304" pitchFamily="18" charset="0"/>
                        <a:ea typeface="Times New Roman" panose="02020603050405020304" pitchFamily="18" charset="0"/>
                      </a:endParaRPr>
                    </a:p>
                  </a:txBody>
                  <a:tcPr marL="62622" marR="62622" marT="0" marB="0">
                    <a:noFill/>
                  </a:tcPr>
                </a:tc>
                <a:tc>
                  <a:txBody>
                    <a:bodyPr/>
                    <a:lstStyle/>
                    <a:p>
                      <a:pPr marL="0" marR="0" algn="ctr">
                        <a:lnSpc>
                          <a:spcPct val="150000"/>
                        </a:lnSpc>
                        <a:spcBef>
                          <a:spcPts val="0"/>
                        </a:spcBef>
                        <a:spcAft>
                          <a:spcPts val="600"/>
                        </a:spcAft>
                      </a:pPr>
                      <a:r>
                        <a:rPr lang="en-US" sz="1000">
                          <a:effectLst/>
                        </a:rPr>
                        <a:t>x</a:t>
                      </a:r>
                      <a:endParaRPr lang="en-US" sz="1000">
                        <a:effectLst/>
                        <a:latin typeface="Times New Roman" panose="02020603050405020304" pitchFamily="18" charset="0"/>
                        <a:ea typeface="Times New Roman" panose="02020603050405020304" pitchFamily="18" charset="0"/>
                      </a:endParaRPr>
                    </a:p>
                  </a:txBody>
                  <a:tcPr marL="62622" marR="62622" marT="0" marB="0">
                    <a:noFill/>
                  </a:tcPr>
                </a:tc>
                <a:tc>
                  <a:txBody>
                    <a:bodyPr/>
                    <a:lstStyle/>
                    <a:p>
                      <a:pPr marL="0" marR="0" algn="ctr">
                        <a:lnSpc>
                          <a:spcPct val="150000"/>
                        </a:lnSpc>
                        <a:spcBef>
                          <a:spcPts val="0"/>
                        </a:spcBef>
                        <a:spcAft>
                          <a:spcPts val="600"/>
                        </a:spcAft>
                      </a:pPr>
                      <a:r>
                        <a:rPr lang="en-US" sz="1000">
                          <a:effectLst/>
                        </a:rPr>
                        <a:t>x</a:t>
                      </a:r>
                      <a:endParaRPr lang="en-US" sz="1000">
                        <a:effectLst/>
                        <a:latin typeface="Times New Roman" panose="02020603050405020304" pitchFamily="18" charset="0"/>
                        <a:ea typeface="Times New Roman" panose="02020603050405020304" pitchFamily="18" charset="0"/>
                      </a:endParaRPr>
                    </a:p>
                  </a:txBody>
                  <a:tcPr marL="62622" marR="62622" marT="0" marB="0">
                    <a:noFill/>
                  </a:tcPr>
                </a:tc>
                <a:tc>
                  <a:txBody>
                    <a:bodyPr/>
                    <a:lstStyle/>
                    <a:p>
                      <a:pPr marL="0" marR="0" algn="ctr">
                        <a:lnSpc>
                          <a:spcPct val="150000"/>
                        </a:lnSpc>
                        <a:spcBef>
                          <a:spcPts val="0"/>
                        </a:spcBef>
                        <a:spcAft>
                          <a:spcPts val="600"/>
                        </a:spcAft>
                      </a:pPr>
                      <a:r>
                        <a:rPr lang="en-US" sz="1000">
                          <a:effectLst/>
                        </a:rPr>
                        <a:t>x</a:t>
                      </a:r>
                      <a:endParaRPr lang="en-US" sz="1000">
                        <a:effectLst/>
                        <a:latin typeface="Times New Roman" panose="02020603050405020304" pitchFamily="18" charset="0"/>
                        <a:ea typeface="Times New Roman" panose="02020603050405020304" pitchFamily="18" charset="0"/>
                      </a:endParaRPr>
                    </a:p>
                  </a:txBody>
                  <a:tcPr marL="62622" marR="62622" marT="0" marB="0">
                    <a:noFill/>
                  </a:tcPr>
                </a:tc>
                <a:tc>
                  <a:txBody>
                    <a:bodyPr/>
                    <a:lstStyle/>
                    <a:p>
                      <a:pPr marL="0" marR="0" algn="ctr">
                        <a:lnSpc>
                          <a:spcPct val="150000"/>
                        </a:lnSpc>
                        <a:spcBef>
                          <a:spcPts val="0"/>
                        </a:spcBef>
                        <a:spcAft>
                          <a:spcPts val="600"/>
                        </a:spcAft>
                      </a:pPr>
                      <a:r>
                        <a:rPr lang="en-US" sz="1000">
                          <a:effectLst/>
                        </a:rPr>
                        <a:t>xx</a:t>
                      </a:r>
                      <a:endParaRPr lang="en-US" sz="1000">
                        <a:effectLst/>
                        <a:latin typeface="Times New Roman" panose="02020603050405020304" pitchFamily="18" charset="0"/>
                        <a:ea typeface="Times New Roman" panose="02020603050405020304" pitchFamily="18" charset="0"/>
                      </a:endParaRPr>
                    </a:p>
                  </a:txBody>
                  <a:tcPr marL="62622" marR="62622" marT="0" marB="0">
                    <a:noFill/>
                  </a:tcPr>
                </a:tc>
                <a:tc>
                  <a:txBody>
                    <a:bodyPr/>
                    <a:lstStyle/>
                    <a:p>
                      <a:pPr marL="0" marR="0" algn="ctr">
                        <a:lnSpc>
                          <a:spcPct val="150000"/>
                        </a:lnSpc>
                        <a:spcBef>
                          <a:spcPts val="0"/>
                        </a:spcBef>
                        <a:spcAft>
                          <a:spcPts val="600"/>
                        </a:spcAft>
                      </a:pPr>
                      <a:r>
                        <a:rPr lang="en-US" sz="1000" dirty="0">
                          <a:effectLst/>
                        </a:rPr>
                        <a:t>xx</a:t>
                      </a:r>
                      <a:endParaRPr lang="en-US" sz="1000" dirty="0">
                        <a:effectLst/>
                        <a:latin typeface="Times New Roman" panose="02020603050405020304" pitchFamily="18" charset="0"/>
                        <a:ea typeface="Times New Roman" panose="02020603050405020304" pitchFamily="18" charset="0"/>
                      </a:endParaRPr>
                    </a:p>
                  </a:txBody>
                  <a:tcPr marL="62622" marR="62622" marT="0" marB="0">
                    <a:noFill/>
                  </a:tcPr>
                </a:tc>
              </a:tr>
            </a:tbl>
          </a:graphicData>
        </a:graphic>
      </p:graphicFrame>
    </p:spTree>
    <p:extLst>
      <p:ext uri="{BB962C8B-B14F-4D97-AF65-F5344CB8AC3E}">
        <p14:creationId xmlns:p14="http://schemas.microsoft.com/office/powerpoint/2010/main" val="332535637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1895</TotalTime>
  <Words>973</Words>
  <Application>Microsoft Office PowerPoint</Application>
  <PresentationFormat>On-screen Show (4:3)</PresentationFormat>
  <Paragraphs>176</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Times New Roman</vt:lpstr>
      <vt:lpstr>Tw Cen MT</vt:lpstr>
      <vt:lpstr>Tw Cen MT Condensed</vt:lpstr>
      <vt:lpstr>Wingdings</vt:lpstr>
      <vt:lpstr>Wingdings 3</vt:lpstr>
      <vt:lpstr>Integral</vt:lpstr>
      <vt:lpstr>Strategic Management  Dr. Kumail Rizvi</vt:lpstr>
      <vt:lpstr>How to Initiate</vt:lpstr>
      <vt:lpstr>Targets</vt:lpstr>
      <vt:lpstr>Mission Statement of the Program</vt:lpstr>
      <vt:lpstr>Program Objectives</vt:lpstr>
      <vt:lpstr>PowerPoint Presentation</vt:lpstr>
      <vt:lpstr>Program Outcomes (Traits)</vt:lpstr>
      <vt:lpstr>PowerPoint Presentation</vt:lpstr>
      <vt:lpstr>Matching Objectives with Outcomes</vt:lpstr>
      <vt:lpstr>Linking Courses with Objectives</vt:lpstr>
      <vt:lpstr>PowerPoint Presentation</vt:lpstr>
      <vt:lpstr>Feedback Loop</vt:lpstr>
      <vt:lpstr>Problems and Difficulties</vt:lpstr>
      <vt:lpstr>Solution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HEC Self Assessment Criteria</dc:title>
  <dc:creator>User</dc:creator>
  <cp:lastModifiedBy>Kumail Rizvi</cp:lastModifiedBy>
  <cp:revision>31</cp:revision>
  <dcterms:created xsi:type="dcterms:W3CDTF">2014-02-28T01:42:57Z</dcterms:created>
  <dcterms:modified xsi:type="dcterms:W3CDTF">2017-09-20T06:26:15Z</dcterms:modified>
</cp:coreProperties>
</file>